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5.xml" ContentType="application/vnd.openxmlformats-officedocument.presentationml.notesSlide+xml"/>
  <Override PartName="/ppt/tags/tag8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8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9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28.xml" ContentType="application/vnd.openxmlformats-officedocument.presentationml.tags+xml"/>
  <Override PartName="/ppt/notesSlides/notesSlide32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6"/>
  </p:notesMasterIdLst>
  <p:sldIdLst>
    <p:sldId id="286" r:id="rId2"/>
    <p:sldId id="334" r:id="rId3"/>
    <p:sldId id="466" r:id="rId4"/>
    <p:sldId id="320" r:id="rId5"/>
    <p:sldId id="335" r:id="rId6"/>
    <p:sldId id="744" r:id="rId7"/>
    <p:sldId id="336" r:id="rId8"/>
    <p:sldId id="337" r:id="rId9"/>
    <p:sldId id="603" r:id="rId10"/>
    <p:sldId id="604" r:id="rId11"/>
    <p:sldId id="606" r:id="rId12"/>
    <p:sldId id="608" r:id="rId13"/>
    <p:sldId id="610" r:id="rId14"/>
    <p:sldId id="612" r:id="rId15"/>
    <p:sldId id="614" r:id="rId16"/>
    <p:sldId id="616" r:id="rId17"/>
    <p:sldId id="467" r:id="rId18"/>
    <p:sldId id="338" r:id="rId19"/>
    <p:sldId id="339" r:id="rId20"/>
    <p:sldId id="340" r:id="rId21"/>
    <p:sldId id="342" r:id="rId22"/>
    <p:sldId id="344" r:id="rId23"/>
    <p:sldId id="345" r:id="rId24"/>
    <p:sldId id="346" r:id="rId25"/>
    <p:sldId id="347" r:id="rId26"/>
    <p:sldId id="348" r:id="rId27"/>
    <p:sldId id="349" r:id="rId28"/>
    <p:sldId id="351" r:id="rId29"/>
    <p:sldId id="350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619" r:id="rId39"/>
    <p:sldId id="620" r:id="rId40"/>
    <p:sldId id="622" r:id="rId41"/>
    <p:sldId id="623" r:id="rId42"/>
    <p:sldId id="621" r:id="rId43"/>
    <p:sldId id="624" r:id="rId44"/>
    <p:sldId id="626" r:id="rId45"/>
    <p:sldId id="625" r:id="rId46"/>
    <p:sldId id="629" r:id="rId47"/>
    <p:sldId id="627" r:id="rId48"/>
    <p:sldId id="630" r:id="rId49"/>
    <p:sldId id="631" r:id="rId50"/>
    <p:sldId id="632" r:id="rId51"/>
    <p:sldId id="634" r:id="rId52"/>
    <p:sldId id="633" r:id="rId53"/>
    <p:sldId id="636" r:id="rId54"/>
    <p:sldId id="637" r:id="rId55"/>
    <p:sldId id="638" r:id="rId56"/>
    <p:sldId id="468" r:id="rId57"/>
    <p:sldId id="743" r:id="rId58"/>
    <p:sldId id="362" r:id="rId59"/>
    <p:sldId id="363" r:id="rId60"/>
    <p:sldId id="364" r:id="rId61"/>
    <p:sldId id="361" r:id="rId62"/>
    <p:sldId id="365" r:id="rId63"/>
    <p:sldId id="745" r:id="rId64"/>
    <p:sldId id="366" r:id="rId65"/>
    <p:sldId id="368" r:id="rId66"/>
    <p:sldId id="369" r:id="rId67"/>
    <p:sldId id="370" r:id="rId68"/>
    <p:sldId id="371" r:id="rId69"/>
    <p:sldId id="746" r:id="rId70"/>
    <p:sldId id="372" r:id="rId71"/>
    <p:sldId id="373" r:id="rId72"/>
    <p:sldId id="367" r:id="rId73"/>
    <p:sldId id="374" r:id="rId74"/>
    <p:sldId id="639" r:id="rId75"/>
    <p:sldId id="640" r:id="rId76"/>
    <p:sldId id="641" r:id="rId77"/>
    <p:sldId id="642" r:id="rId78"/>
    <p:sldId id="643" r:id="rId79"/>
    <p:sldId id="644" r:id="rId80"/>
    <p:sldId id="747" r:id="rId81"/>
    <p:sldId id="645" r:id="rId82"/>
    <p:sldId id="646" r:id="rId83"/>
    <p:sldId id="748" r:id="rId84"/>
    <p:sldId id="647" r:id="rId85"/>
    <p:sldId id="648" r:id="rId86"/>
    <p:sldId id="649" r:id="rId87"/>
    <p:sldId id="650" r:id="rId88"/>
    <p:sldId id="651" r:id="rId89"/>
    <p:sldId id="652" r:id="rId90"/>
    <p:sldId id="653" r:id="rId91"/>
    <p:sldId id="654" r:id="rId92"/>
    <p:sldId id="655" r:id="rId93"/>
    <p:sldId id="385" r:id="rId94"/>
    <p:sldId id="656" r:id="rId95"/>
    <p:sldId id="657" r:id="rId96"/>
    <p:sldId id="658" r:id="rId97"/>
    <p:sldId id="659" r:id="rId98"/>
    <p:sldId id="469" r:id="rId99"/>
    <p:sldId id="375" r:id="rId100"/>
    <p:sldId id="377" r:id="rId101"/>
    <p:sldId id="376" r:id="rId102"/>
    <p:sldId id="660" r:id="rId103"/>
    <p:sldId id="661" r:id="rId104"/>
    <p:sldId id="470" r:id="rId105"/>
    <p:sldId id="378" r:id="rId106"/>
    <p:sldId id="386" r:id="rId107"/>
    <p:sldId id="379" r:id="rId108"/>
    <p:sldId id="387" r:id="rId109"/>
    <p:sldId id="388" r:id="rId110"/>
    <p:sldId id="380" r:id="rId111"/>
    <p:sldId id="389" r:id="rId112"/>
    <p:sldId id="381" r:id="rId113"/>
    <p:sldId id="390" r:id="rId114"/>
    <p:sldId id="391" r:id="rId115"/>
    <p:sldId id="392" r:id="rId116"/>
    <p:sldId id="382" r:id="rId117"/>
    <p:sldId id="393" r:id="rId118"/>
    <p:sldId id="383" r:id="rId119"/>
    <p:sldId id="394" r:id="rId120"/>
    <p:sldId id="395" r:id="rId121"/>
    <p:sldId id="384" r:id="rId122"/>
    <p:sldId id="396" r:id="rId123"/>
    <p:sldId id="397" r:id="rId124"/>
    <p:sldId id="398" r:id="rId125"/>
    <p:sldId id="399" r:id="rId126"/>
    <p:sldId id="400" r:id="rId127"/>
    <p:sldId id="323" r:id="rId128"/>
    <p:sldId id="328" r:id="rId129"/>
    <p:sldId id="326" r:id="rId130"/>
    <p:sldId id="327" r:id="rId131"/>
    <p:sldId id="329" r:id="rId132"/>
    <p:sldId id="330" r:id="rId133"/>
    <p:sldId id="331" r:id="rId134"/>
    <p:sldId id="332" r:id="rId135"/>
    <p:sldId id="662" r:id="rId136"/>
    <p:sldId id="333" r:id="rId137"/>
    <p:sldId id="663" r:id="rId138"/>
    <p:sldId id="664" r:id="rId139"/>
    <p:sldId id="665" r:id="rId140"/>
    <p:sldId id="666" r:id="rId141"/>
    <p:sldId id="422" r:id="rId142"/>
    <p:sldId id="423" r:id="rId143"/>
    <p:sldId id="667" r:id="rId144"/>
    <p:sldId id="668" r:id="rId145"/>
    <p:sldId id="669" r:id="rId146"/>
    <p:sldId id="670" r:id="rId147"/>
    <p:sldId id="671" r:id="rId148"/>
    <p:sldId id="672" r:id="rId149"/>
    <p:sldId id="673" r:id="rId150"/>
    <p:sldId id="674" r:id="rId151"/>
    <p:sldId id="675" r:id="rId152"/>
    <p:sldId id="676" r:id="rId153"/>
    <p:sldId id="677" r:id="rId154"/>
    <p:sldId id="678" r:id="rId155"/>
    <p:sldId id="679" r:id="rId156"/>
    <p:sldId id="680" r:id="rId157"/>
    <p:sldId id="681" r:id="rId158"/>
    <p:sldId id="682" r:id="rId159"/>
    <p:sldId id="683" r:id="rId160"/>
    <p:sldId id="684" r:id="rId161"/>
    <p:sldId id="685" r:id="rId162"/>
    <p:sldId id="686" r:id="rId163"/>
    <p:sldId id="687" r:id="rId164"/>
    <p:sldId id="688" r:id="rId165"/>
    <p:sldId id="689" r:id="rId166"/>
    <p:sldId id="690" r:id="rId167"/>
    <p:sldId id="471" r:id="rId168"/>
    <p:sldId id="401" r:id="rId169"/>
    <p:sldId id="402" r:id="rId170"/>
    <p:sldId id="403" r:id="rId171"/>
    <p:sldId id="404" r:id="rId172"/>
    <p:sldId id="407" r:id="rId173"/>
    <p:sldId id="424" r:id="rId174"/>
    <p:sldId id="408" r:id="rId175"/>
    <p:sldId id="409" r:id="rId176"/>
    <p:sldId id="410" r:id="rId177"/>
    <p:sldId id="411" r:id="rId178"/>
    <p:sldId id="412" r:id="rId179"/>
    <p:sldId id="413" r:id="rId180"/>
    <p:sldId id="414" r:id="rId181"/>
    <p:sldId id="415" r:id="rId182"/>
    <p:sldId id="416" r:id="rId183"/>
    <p:sldId id="417" r:id="rId184"/>
    <p:sldId id="418" r:id="rId185"/>
    <p:sldId id="419" r:id="rId186"/>
    <p:sldId id="420" r:id="rId187"/>
    <p:sldId id="421" r:id="rId188"/>
    <p:sldId id="691" r:id="rId189"/>
    <p:sldId id="692" r:id="rId190"/>
    <p:sldId id="693" r:id="rId191"/>
    <p:sldId id="694" r:id="rId192"/>
    <p:sldId id="695" r:id="rId193"/>
    <p:sldId id="696" r:id="rId194"/>
    <p:sldId id="697" r:id="rId195"/>
    <p:sldId id="698" r:id="rId196"/>
    <p:sldId id="699" r:id="rId197"/>
    <p:sldId id="700" r:id="rId198"/>
    <p:sldId id="701" r:id="rId199"/>
    <p:sldId id="702" r:id="rId200"/>
    <p:sldId id="703" r:id="rId201"/>
    <p:sldId id="704" r:id="rId202"/>
    <p:sldId id="705" r:id="rId203"/>
    <p:sldId id="706" r:id="rId204"/>
    <p:sldId id="707" r:id="rId205"/>
    <p:sldId id="708" r:id="rId206"/>
    <p:sldId id="709" r:id="rId207"/>
    <p:sldId id="710" r:id="rId208"/>
    <p:sldId id="711" r:id="rId209"/>
    <p:sldId id="712" r:id="rId210"/>
    <p:sldId id="713" r:id="rId211"/>
    <p:sldId id="714" r:id="rId212"/>
    <p:sldId id="715" r:id="rId213"/>
    <p:sldId id="716" r:id="rId214"/>
    <p:sldId id="717" r:id="rId215"/>
    <p:sldId id="474" r:id="rId216"/>
    <p:sldId id="475" r:id="rId217"/>
    <p:sldId id="476" r:id="rId218"/>
    <p:sldId id="477" r:id="rId219"/>
    <p:sldId id="478" r:id="rId220"/>
    <p:sldId id="472" r:id="rId221"/>
    <p:sldId id="425" r:id="rId222"/>
    <p:sldId id="432" r:id="rId223"/>
    <p:sldId id="426" r:id="rId224"/>
    <p:sldId id="433" r:id="rId225"/>
    <p:sldId id="434" r:id="rId226"/>
    <p:sldId id="435" r:id="rId227"/>
    <p:sldId id="427" r:id="rId228"/>
    <p:sldId id="436" r:id="rId229"/>
    <p:sldId id="437" r:id="rId230"/>
    <p:sldId id="438" r:id="rId231"/>
    <p:sldId id="428" r:id="rId232"/>
    <p:sldId id="439" r:id="rId233"/>
    <p:sldId id="440" r:id="rId234"/>
    <p:sldId id="441" r:id="rId235"/>
    <p:sldId id="442" r:id="rId236"/>
    <p:sldId id="429" r:id="rId237"/>
    <p:sldId id="443" r:id="rId238"/>
    <p:sldId id="444" r:id="rId239"/>
    <p:sldId id="445" r:id="rId240"/>
    <p:sldId id="430" r:id="rId241"/>
    <p:sldId id="446" r:id="rId242"/>
    <p:sldId id="431" r:id="rId243"/>
    <p:sldId id="447" r:id="rId244"/>
    <p:sldId id="448" r:id="rId245"/>
    <p:sldId id="449" r:id="rId246"/>
    <p:sldId id="450" r:id="rId247"/>
    <p:sldId id="480" r:id="rId248"/>
    <p:sldId id="481" r:id="rId249"/>
    <p:sldId id="482" r:id="rId250"/>
    <p:sldId id="483" r:id="rId251"/>
    <p:sldId id="484" r:id="rId252"/>
    <p:sldId id="485" r:id="rId253"/>
    <p:sldId id="486" r:id="rId254"/>
    <p:sldId id="487" r:id="rId255"/>
    <p:sldId id="488" r:id="rId256"/>
    <p:sldId id="489" r:id="rId257"/>
    <p:sldId id="490" r:id="rId258"/>
    <p:sldId id="491" r:id="rId259"/>
    <p:sldId id="492" r:id="rId260"/>
    <p:sldId id="493" r:id="rId261"/>
    <p:sldId id="494" r:id="rId262"/>
    <p:sldId id="740" r:id="rId263"/>
    <p:sldId id="741" r:id="rId264"/>
    <p:sldId id="742" r:id="rId265"/>
    <p:sldId id="473" r:id="rId266"/>
    <p:sldId id="451" r:id="rId267"/>
    <p:sldId id="452" r:id="rId268"/>
    <p:sldId id="453" r:id="rId269"/>
    <p:sldId id="454" r:id="rId270"/>
    <p:sldId id="455" r:id="rId271"/>
    <p:sldId id="456" r:id="rId272"/>
    <p:sldId id="457" r:id="rId273"/>
    <p:sldId id="458" r:id="rId274"/>
    <p:sldId id="459" r:id="rId275"/>
    <p:sldId id="460" r:id="rId276"/>
    <p:sldId id="461" r:id="rId277"/>
    <p:sldId id="462" r:id="rId278"/>
    <p:sldId id="463" r:id="rId279"/>
    <p:sldId id="464" r:id="rId280"/>
    <p:sldId id="465" r:id="rId281"/>
    <p:sldId id="405" r:id="rId282"/>
    <p:sldId id="406" r:id="rId283"/>
    <p:sldId id="718" r:id="rId284"/>
    <p:sldId id="719" r:id="rId285"/>
    <p:sldId id="720" r:id="rId286"/>
    <p:sldId id="721" r:id="rId287"/>
    <p:sldId id="722" r:id="rId288"/>
    <p:sldId id="723" r:id="rId289"/>
    <p:sldId id="724" r:id="rId290"/>
    <p:sldId id="725" r:id="rId291"/>
    <p:sldId id="726" r:id="rId292"/>
    <p:sldId id="727" r:id="rId293"/>
    <p:sldId id="728" r:id="rId294"/>
    <p:sldId id="729" r:id="rId295"/>
    <p:sldId id="730" r:id="rId296"/>
    <p:sldId id="731" r:id="rId297"/>
    <p:sldId id="732" r:id="rId298"/>
    <p:sldId id="733" r:id="rId299"/>
    <p:sldId id="734" r:id="rId300"/>
    <p:sldId id="735" r:id="rId301"/>
    <p:sldId id="736" r:id="rId302"/>
    <p:sldId id="737" r:id="rId303"/>
    <p:sldId id="738" r:id="rId304"/>
    <p:sldId id="739" r:id="rId305"/>
  </p:sldIdLst>
  <p:sldSz cx="12192000" cy="6858000"/>
  <p:notesSz cx="9144000" cy="6858000"/>
  <p:custDataLst>
    <p:tags r:id="rId30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4">
          <p15:clr>
            <a:srgbClr val="A4A3A4"/>
          </p15:clr>
        </p15:guide>
        <p15:guide id="2" pos="3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5" autoAdjust="0"/>
    <p:restoredTop sz="90387" autoAdjust="0"/>
  </p:normalViewPr>
  <p:slideViewPr>
    <p:cSldViewPr snapToGrid="0">
      <p:cViewPr>
        <p:scale>
          <a:sx n="70" d="100"/>
          <a:sy n="70" d="100"/>
        </p:scale>
        <p:origin x="1181" y="226"/>
      </p:cViewPr>
      <p:guideLst>
        <p:guide orient="horz" pos="2054"/>
        <p:guide pos="3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tags" Target="tags/tag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tableStyles" Target="tableStyle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2022/11/18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4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100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16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38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50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528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029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663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361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13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4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712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tags" Target="../tags/tag28.xml"/><Relationship Id="rId7" Type="http://schemas.openxmlformats.org/officeDocument/2006/relationships/image" Target="../media/image18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tags" Target="../tags/tag31.xml"/><Relationship Id="rId7" Type="http://schemas.openxmlformats.org/officeDocument/2006/relationships/image" Target="../media/image18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tags" Target="../tags/tag34.xml"/><Relationship Id="rId7" Type="http://schemas.openxmlformats.org/officeDocument/2006/relationships/image" Target="../media/image19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tags" Target="../tags/tag37.xml"/><Relationship Id="rId7" Type="http://schemas.openxmlformats.org/officeDocument/2006/relationships/image" Target="../media/image197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20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20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21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215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22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image" Target="../media/image23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4" Type="http://schemas.openxmlformats.org/officeDocument/2006/relationships/image" Target="../media/image1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4" Type="http://schemas.openxmlformats.org/officeDocument/2006/relationships/image" Target="../media/image250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287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4" Type="http://schemas.openxmlformats.org/officeDocument/2006/relationships/image" Target="../media/image29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30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tags" Target="../tags/tag108.xml"/><Relationship Id="rId7" Type="http://schemas.openxmlformats.org/officeDocument/2006/relationships/image" Target="../media/image32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4" Type="http://schemas.openxmlformats.org/officeDocument/2006/relationships/image" Target="../media/image34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4" Type="http://schemas.openxmlformats.org/officeDocument/2006/relationships/image" Target="../media/image34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4" Type="http://schemas.openxmlformats.org/officeDocument/2006/relationships/image" Target="../media/image3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4" Type="http://schemas.openxmlformats.org/officeDocument/2006/relationships/image" Target="../media/image1.jpe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tags" Target="../tags/tag141.xml"/><Relationship Id="rId7" Type="http://schemas.openxmlformats.org/officeDocument/2006/relationships/image" Target="../media/image40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4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4.png"/><Relationship Id="rId4" Type="http://schemas.openxmlformats.org/officeDocument/2006/relationships/tags" Target="../tags/tag142.xml"/><Relationship Id="rId9" Type="http://schemas.openxmlformats.org/officeDocument/2006/relationships/image" Target="../media/image403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tags" Target="../tags/tag145.xml"/><Relationship Id="rId7" Type="http://schemas.openxmlformats.org/officeDocument/2006/relationships/image" Target="../media/image406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40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Relationship Id="rId9" Type="http://schemas.openxmlformats.org/officeDocument/2006/relationships/image" Target="../media/image408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Relationship Id="rId4" Type="http://schemas.openxmlformats.org/officeDocument/2006/relationships/image" Target="../media/image42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1.xml"/><Relationship Id="rId4" Type="http://schemas.openxmlformats.org/officeDocument/2006/relationships/image" Target="../media/image1.jpe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3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7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8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3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6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9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2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1220" y="2204085"/>
            <a:ext cx="577601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数据结构习题解析</a:t>
            </a: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24" grpId="0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43528" y="4377542"/>
            <a:ext cx="9483465" cy="124968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43529" y="2777977"/>
            <a:ext cx="9483466" cy="138176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3528" y="1178412"/>
            <a:ext cx="9483467" cy="138176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99" y="1513057"/>
            <a:ext cx="8047990" cy="883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36" y="3151594"/>
            <a:ext cx="8557709" cy="3398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47" y="3476903"/>
            <a:ext cx="5463881" cy="3475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t="15369"/>
          <a:stretch>
            <a:fillRect/>
          </a:stretch>
        </p:blipFill>
        <p:spPr>
          <a:xfrm>
            <a:off x="1037509" y="4799182"/>
            <a:ext cx="8632825" cy="5727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绪论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37F85C-BA2D-476B-A688-28004565F7CA}"/>
              </a:ext>
            </a:extLst>
          </p:cNvPr>
          <p:cNvSpPr txBox="1"/>
          <p:nvPr/>
        </p:nvSpPr>
        <p:spPr>
          <a:xfrm>
            <a:off x="943528" y="1210427"/>
            <a:ext cx="3130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5A6CE2-C173-4FB5-8A13-42D7917A9CA1}"/>
              </a:ext>
            </a:extLst>
          </p:cNvPr>
          <p:cNvSpPr txBox="1"/>
          <p:nvPr/>
        </p:nvSpPr>
        <p:spPr>
          <a:xfrm>
            <a:off x="943528" y="2856377"/>
            <a:ext cx="3122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0FFB977-8AA4-44A6-A1B1-04C6317F9A2D}"/>
              </a:ext>
            </a:extLst>
          </p:cNvPr>
          <p:cNvSpPr txBox="1"/>
          <p:nvPr/>
        </p:nvSpPr>
        <p:spPr>
          <a:xfrm>
            <a:off x="951543" y="4410103"/>
            <a:ext cx="3171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" grpId="0" bldLvl="0" animBg="1"/>
      <p:bldP spid="13" grpId="0" bldLvl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串、数组和广义表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4"/>
            <a:ext cx="10430376" cy="55942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338978" cy="137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KMP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算法中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next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数组的计算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31" y="2523273"/>
            <a:ext cx="8718777" cy="4235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串、数组和广义表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4"/>
            <a:ext cx="10430376" cy="426516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8"/>
              <p:cNvSpPr txBox="1"/>
              <p:nvPr/>
            </p:nvSpPr>
            <p:spPr>
              <a:xfrm>
                <a:off x="817654" y="1264320"/>
                <a:ext cx="10338978" cy="166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72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17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)【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答案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考点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矩阵的压缩存储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解析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三对角矩阵如图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4.4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所示，矩阵的第一行和最后一行有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个元素，其余行有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个元素。前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29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行有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2+3*28=86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个元素，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30, 30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是第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30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行的第二个元素，又因为下边从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开始，所以元素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30, 30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在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中的下标是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87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，答案选择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" y="1264320"/>
                <a:ext cx="10338978" cy="1666225"/>
              </a:xfrm>
              <a:prstGeom prst="rect">
                <a:avLst/>
              </a:prstGeom>
              <a:blipFill>
                <a:blip r:embed="rId2"/>
                <a:stretch>
                  <a:fillRect l="-413" r="-236" b="-29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69" y="2984041"/>
            <a:ext cx="432435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串、数组和广义表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1337"/>
              </p:ext>
            </p:extLst>
          </p:nvPr>
        </p:nvGraphicFramePr>
        <p:xfrm>
          <a:off x="943543" y="3650833"/>
          <a:ext cx="9943019" cy="1843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3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37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lang="en-US" altLang="zh-CN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66906"/>
              </p:ext>
            </p:extLst>
          </p:nvPr>
        </p:nvGraphicFramePr>
        <p:xfrm>
          <a:off x="943544" y="1363422"/>
          <a:ext cx="9943020" cy="18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3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688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lang="en-US" altLang="zh-CN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17" y="1781957"/>
            <a:ext cx="8394413" cy="12669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16" y="4036535"/>
            <a:ext cx="8394413" cy="127426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0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串、数组和广义表</a:t>
              </a:r>
            </a:p>
          </p:txBody>
        </p:sp>
      </p:grpSp>
      <p:graphicFrame>
        <p:nvGraphicFramePr>
          <p:cNvPr id="3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57263"/>
              </p:ext>
            </p:extLst>
          </p:nvPr>
        </p:nvGraphicFramePr>
        <p:xfrm>
          <a:off x="1821081" y="681497"/>
          <a:ext cx="8756304" cy="2722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3. 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</a:t>
                      </a:r>
                      <a:endParaRPr lang="en-US" altLang="zh-CN" sz="1400" b="0" i="0" u="none" strike="noStrike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947868"/>
              </p:ext>
            </p:extLst>
          </p:nvPr>
        </p:nvGraphicFramePr>
        <p:xfrm>
          <a:off x="1821081" y="3747194"/>
          <a:ext cx="8756304" cy="2958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84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112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42" y="1024407"/>
            <a:ext cx="8575580" cy="2322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306" y="4077411"/>
            <a:ext cx="5467932" cy="3522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534" y="4488951"/>
            <a:ext cx="8603395" cy="2070032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1006" y="2804367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章 树和二叉树</a:t>
            </a:r>
          </a:p>
        </p:txBody>
      </p:sp>
      <p:sp>
        <p:nvSpPr>
          <p:cNvPr id="15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30" grpId="0" animBg="1"/>
      <p:bldP spid="14" grpId="0"/>
      <p:bldP spid="1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43610" y="2461895"/>
            <a:ext cx="10657205" cy="17951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3544" y="1211470"/>
            <a:ext cx="10657114" cy="102010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5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树和二叉树</a:t>
              </a: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在一棵度为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中，若有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的结点，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的结点，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的结点，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的结点，则数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的叶子结点个数是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41				B. 82 			C. 113			D. 122</a:t>
            </a:r>
          </a:p>
        </p:txBody>
      </p:sp>
      <p:sp>
        <p:nvSpPr>
          <p:cNvPr id="27" name="文本框 8"/>
          <p:cNvSpPr txBox="1"/>
          <p:nvPr/>
        </p:nvSpPr>
        <p:spPr>
          <a:xfrm>
            <a:off x="1034143" y="2558249"/>
            <a:ext cx="10428514" cy="161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 (n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个权重均不相同的字符构成哈夫曼树，关于垓树的叙述中，错误的是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该树一定是一棵完全二叉树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树中一定没有度为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的结点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树中两个权值最小的结点一定是兄弟结点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树中任一非叶子结点的权值一定不小于下一层任一结点的权值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3610" y="4504055"/>
            <a:ext cx="10657205" cy="224472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1057638" y="4592993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【2009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给定二叉树如图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所示。设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代表二叉树的根，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代表根结点的左子树，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代表根节点的右子树。若遍历后的结点序列为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，则其遍历方式是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LRN			B. NRL			C. RLN			D. RNL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9" y="5083022"/>
            <a:ext cx="1197551" cy="1540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1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440" y="1263650"/>
            <a:ext cx="10430510" cy="166941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8"/>
              <p:cNvSpPr txBox="1"/>
              <p:nvPr/>
            </p:nvSpPr>
            <p:spPr>
              <a:xfrm>
                <a:off x="817654" y="1264320"/>
                <a:ext cx="10338978" cy="1655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1. 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88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8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)</a:t>
                </a:r>
                <a:endParaRPr kumimoji="1"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答案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考点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树的性质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解析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设叶子结点的个数为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树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的结点个数总计为：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 = 20+10+1+10+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= 41+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，而树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的分支个数总计为：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B=20×4+10×3+1×2+10×1=122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。因为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n=B+1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，所以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=122+1-41=82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" y="1264320"/>
                <a:ext cx="10338978" cy="1655445"/>
              </a:xfrm>
              <a:prstGeom prst="rect">
                <a:avLst/>
              </a:prstGeom>
              <a:blipFill>
                <a:blip r:embed="rId2"/>
                <a:stretch>
                  <a:fillRect l="-413" b="-25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26440" y="3120390"/>
            <a:ext cx="10430510" cy="192024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817654" y="3120814"/>
            <a:ext cx="10338978" cy="191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哈夫曼树的构造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哈夫曼树在构造时，重复在森林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中选取两棵根结点的权值最小的树最为左右子树，然后构造一棵新的二叉树，且置新的二叉树的根结点的权值为其左、右子树上根节点的权值之和。因此，选项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中的结论是正确的，而哈夫曼树与完全二叉树没有任何关联，选项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中的结论是错误的，答案选择选项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6440" y="5222240"/>
            <a:ext cx="10430510" cy="141922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8"/>
          <p:cNvSpPr txBox="1"/>
          <p:nvPr/>
        </p:nvSpPr>
        <p:spPr>
          <a:xfrm>
            <a:off x="817654" y="5222552"/>
            <a:ext cx="10338978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二叉树的遍历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根据遍历结果，可以看出先访问右子树，然后访问根节点，最后访问左子树，所以为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RNL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43544" y="2502895"/>
            <a:ext cx="10657114" cy="120296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3610" y="1211580"/>
            <a:ext cx="10657205" cy="9404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【2009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已知一棵完全二叉树的第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层（设根为第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层）有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个叶子结点，则该完全二叉树的结点个数最多是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39				B. 52 			C. 111			D. 119</a:t>
            </a:r>
          </a:p>
        </p:txBody>
      </p:sp>
      <p:sp>
        <p:nvSpPr>
          <p:cNvPr id="27" name="文本框 8"/>
          <p:cNvSpPr txBox="1"/>
          <p:nvPr/>
        </p:nvSpPr>
        <p:spPr>
          <a:xfrm>
            <a:off x="1057844" y="2595160"/>
            <a:ext cx="10428514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【2009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将森林转换为对应的二叉树，若在二叉树中，结点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的父结点的父结点，则在原来的森林中，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可能具有的关系是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Ⅰ.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父子关系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Ⅱ.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兄弟关系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Ⅲ. u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的父结点与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的父结点是兄弟关系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Ⅱ			B. Ⅰ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Ⅱ			C. Ⅰ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Ⅲ			D. Ⅰ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Ⅱ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440" y="1263650"/>
            <a:ext cx="10430510" cy="218567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8"/>
              <p:cNvSpPr txBox="1"/>
              <p:nvPr/>
            </p:nvSpPr>
            <p:spPr>
              <a:xfrm>
                <a:off x="817654" y="1264320"/>
                <a:ext cx="10213019" cy="2194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4. 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89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17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)</a:t>
                </a:r>
                <a:endParaRPr kumimoji="1"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答案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考点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二叉树的性质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解析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根据完全二叉树的定义，第六层有叶子结点说明此完全二叉树的高度可能为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或者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，当树的高度为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时结点最多。高度为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时，第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层到第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6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层的结点都是满的，总计有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p>
                    </m:sSup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−1=63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个结点。由已知，第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层有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个叶子结点，可计算得到第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层的非叶子结点个数为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p>
                    </m:sSup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−8=24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。而每个非叶子结点最多各有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个孩子结点，所以该完全二叉树的结点个数最多为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63+24×2=111.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因此答案选择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" y="1264320"/>
                <a:ext cx="10213019" cy="2194560"/>
              </a:xfrm>
              <a:prstGeom prst="rect">
                <a:avLst/>
              </a:prstGeom>
              <a:blipFill>
                <a:blip r:embed="rId2"/>
                <a:stretch>
                  <a:fillRect l="-418" b="-8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26440" y="3683000"/>
            <a:ext cx="10430510" cy="166370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817654" y="3683331"/>
            <a:ext cx="10213019" cy="165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森林和二叉树的转换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由已知条件中结点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的父结点的父结点，可以画出图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种不同的二叉树的形态。基于森林转换为二叉树的“左孩子右兄弟”这一转换规则，对于这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种形态，可以分别对应原来的森林的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种不同的形态，如图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5"/>
            <a:ext cx="10430376" cy="548427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37" y="1327928"/>
            <a:ext cx="6910052" cy="53559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85914" y="4535316"/>
            <a:ext cx="9300210" cy="230378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5914" y="2395042"/>
            <a:ext cx="9319650" cy="198793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5913" y="1039007"/>
            <a:ext cx="9319651" cy="121041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25" y="1299956"/>
            <a:ext cx="7442475" cy="8674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25" y="2704523"/>
            <a:ext cx="6095684" cy="155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26" y="4829726"/>
            <a:ext cx="6689650" cy="188296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绪论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EE0076-3E2A-48D2-8EEA-98BEF30A66D7}"/>
              </a:ext>
            </a:extLst>
          </p:cNvPr>
          <p:cNvSpPr txBox="1"/>
          <p:nvPr/>
        </p:nvSpPr>
        <p:spPr>
          <a:xfrm>
            <a:off x="866473" y="1039007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04F9BF-2023-4729-8BCC-9BF0AEF85D9C}"/>
              </a:ext>
            </a:extLst>
          </p:cNvPr>
          <p:cNvSpPr txBox="1"/>
          <p:nvPr/>
        </p:nvSpPr>
        <p:spPr>
          <a:xfrm>
            <a:off x="885914" y="2469910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C91254-8D5B-4F77-B985-ADD224BF5080}"/>
              </a:ext>
            </a:extLst>
          </p:cNvPr>
          <p:cNvSpPr txBox="1"/>
          <p:nvPr/>
        </p:nvSpPr>
        <p:spPr>
          <a:xfrm>
            <a:off x="885914" y="4617587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5" grpId="0" bldLvl="0" animBg="1"/>
      <p:bldP spid="13" grpId="0" bldLvl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43544" y="4743346"/>
            <a:ext cx="10657114" cy="82407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3544" y="1211469"/>
            <a:ext cx="10657114" cy="32957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所示的线索二叉树（用虚线表示线索），符合后续线索树定义的是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1034143" y="4873190"/>
            <a:ext cx="10428514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若一棵完全二叉树有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768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个结点，则该二叉树中叶子结点的个数是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257			B. 258			C. 384			D. 385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178" y="1702617"/>
            <a:ext cx="3683643" cy="27071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43544" y="5803512"/>
            <a:ext cx="10657114" cy="96826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1034143" y="5889737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若一棵二叉树的前序遍历序列和后续遍历序列分别为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，则该二叉树的中序遍历序列不会是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		B. 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		C. 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		D. 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1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440" y="1036320"/>
            <a:ext cx="10430510" cy="207137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035085"/>
            <a:ext cx="10213019" cy="208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线索二叉树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线索二叉树利用二叉链表的空链域来存放结点的前驱和后继信息，题中所给二叉树的后序序列为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d, b, c, 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为叶子结点，无前驱结点，后继结点为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，则左链域空，右链域指针指向其后继结点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有右子树无左子树，其前驱结点为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，后继结点为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，则其左链域指针指向其前驱结点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无左子树无右子树，其前驱结点为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，后继结点为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，则左链域指向其前驱结点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，右链域指向其后继结点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。所以答案选择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5805" y="3201670"/>
            <a:ext cx="10430510" cy="133858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817019" y="3202332"/>
            <a:ext cx="10213019" cy="13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完全二叉树的性质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此题与第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题的计算方法相同，按第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题给出的两种计算方法均可得到答案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5805" y="4634230"/>
            <a:ext cx="10430510" cy="211582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8"/>
          <p:cNvSpPr txBox="1"/>
          <p:nvPr/>
        </p:nvSpPr>
        <p:spPr>
          <a:xfrm>
            <a:off x="817019" y="4634818"/>
            <a:ext cx="10213019" cy="208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二叉树的遍历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fontAlgn="auto">
              <a:lnSpc>
                <a:spcPct val="115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由前序遍历序列和后序遍历序列恰好相反可知，不可能存在一个结点同时有左、右孩子，即可断定此二叉树必为单支树，高度为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。由前序遍历序列可知，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为根结点，则在中序遍历序列种，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只能在序列首或序列尾且不能同时有左、右孩子，此时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ABCD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都满足。再考虑以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的孩子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为根结点的子树，在以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2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为根结点的子树的中序遍历序列中，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只能在序列首或序列尾且不能同时有左、右孩子，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ABD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满足，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选项不满足，所以答案选择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43610" y="2364740"/>
            <a:ext cx="10657205" cy="96647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3610" y="1211580"/>
            <a:ext cx="10657205" cy="91249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已知一棵有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个结点的树，其叶子结点个数为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，该树对应的二叉树中无右孩子的结点个数是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115				B. 116				C. 1895			D. 1896</a:t>
            </a:r>
          </a:p>
        </p:txBody>
      </p:sp>
      <p:sp>
        <p:nvSpPr>
          <p:cNvPr id="27" name="文本框 8"/>
          <p:cNvSpPr txBox="1"/>
          <p:nvPr/>
        </p:nvSpPr>
        <p:spPr>
          <a:xfrm>
            <a:off x="1034143" y="2494654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若一棵二叉树的前序遍历序列为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，后序遍历序列为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，则根节点的孩子结点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				B.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			C.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			D.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无法确定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3610" y="3571875"/>
            <a:ext cx="10657205" cy="94805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1034143" y="3657886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已知三叉树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个叶子结点的权分别是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的带权（外部）路径长度最小是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27					B. 46					C. 54				D. 56</a:t>
            </a:r>
          </a:p>
        </p:txBody>
      </p:sp>
      <p:sp>
        <p:nvSpPr>
          <p:cNvPr id="14" name="矩形 13"/>
          <p:cNvSpPr/>
          <p:nvPr/>
        </p:nvSpPr>
        <p:spPr>
          <a:xfrm>
            <a:off x="943610" y="4760595"/>
            <a:ext cx="10657205" cy="121539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1034143" y="4847110"/>
            <a:ext cx="10428514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是后序线索二叉树中的叶子结点，且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存在兄弟结点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的右线索指向的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X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的父结点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			B.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为根的子树的最左下结点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	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X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的左兄弟结点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						D.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为根的子树的最右下结点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13" grpId="0"/>
      <p:bldP spid="1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08660" y="1039495"/>
            <a:ext cx="10430510" cy="571055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039530"/>
            <a:ext cx="10213019" cy="11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树与二叉树的转换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54" y="1945850"/>
            <a:ext cx="7157818" cy="480412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440" y="1263650"/>
            <a:ext cx="10430510" cy="187515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191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二叉树的遍历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根据前序遍历序列可知根节点是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且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的孩子结点，当两个结点的前序序列为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XY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且后续序列为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时，可知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的祖先。由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的孩子结点的前序序列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e, b, d, c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和后续序列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b, c, d, 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 知，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bcd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的祖先是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，所以根据结点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的孩子结点只有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，答案选择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6256" y="3302744"/>
            <a:ext cx="10430376" cy="344593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817654" y="3302664"/>
            <a:ext cx="10213019" cy="11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哈夫曼树的构造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15" y="4203065"/>
            <a:ext cx="5684520" cy="24041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5"/>
            <a:ext cx="10430376" cy="259060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 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6440" y="4154805"/>
            <a:ext cx="10430510" cy="17913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817654" y="4272806"/>
            <a:ext cx="10213019" cy="165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线索二叉树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根据后序线索二叉树的定义，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为叶子结点且有左兄弟，可断定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为右孩子结点，利用后序遍历的方式可知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的父结点是其后序后继结点，所以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的右线索指向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的父结点，答案选择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66" y="1401252"/>
            <a:ext cx="1854868" cy="220523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43544" y="1211469"/>
            <a:ext cx="10657114" cy="275395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若对图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所示的二叉树进行中序线索化，则结点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的左、右线索指向的结点分别是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				B. 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				C. 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			D. 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</a:p>
        </p:txBody>
      </p:sp>
      <p:sp>
        <p:nvSpPr>
          <p:cNvPr id="12" name="矩形 11"/>
          <p:cNvSpPr/>
          <p:nvPr/>
        </p:nvSpPr>
        <p:spPr>
          <a:xfrm>
            <a:off x="943544" y="4259492"/>
            <a:ext cx="10657114" cy="99082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1034143" y="4345717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将森林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转换为对应的二叉树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中叶子结点的个数等于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中叶子结点的个数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		B. 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中度为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的结点个数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	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中左孩子指针为空的结点个数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D. 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中右孩子指针为空的结点个数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43544" y="5543817"/>
            <a:ext cx="10657114" cy="99082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1034143" y="5630042"/>
            <a:ext cx="10428514" cy="8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个字符有如下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种编码方案，不是前缀编码的是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01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0000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0001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				B. 011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					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000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				D. 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1100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385" y="1856420"/>
            <a:ext cx="1469229" cy="201774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440" y="1259205"/>
            <a:ext cx="10430510" cy="164084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165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线索二叉树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题中所给二叉树的中序遍历序列为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e, d, b, x, a, 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，因此结点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的前驱为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，后继为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的左、右线索指向的结点分别是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6440" y="3080385"/>
            <a:ext cx="10430510" cy="192024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817654" y="3080924"/>
            <a:ext cx="10213019" cy="191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森林与二叉树的转换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森林与二叉树的转换规则是“左孩子右兄弟”。在转化过程中，原森林某结点的第一个孩子结点作为其左孩子，它的兄弟作为其右孩子。因为森林中的叶子结点没有孩子结点，所以森林中的叶子结点转化为二叉树时没有左孩子，因此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中叶子结点的个数就等于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中左孩子指针为空的结点个数，答案选择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</a:p>
        </p:txBody>
      </p:sp>
      <p:sp>
        <p:nvSpPr>
          <p:cNvPr id="14" name="矩形 13"/>
          <p:cNvSpPr/>
          <p:nvPr/>
        </p:nvSpPr>
        <p:spPr>
          <a:xfrm>
            <a:off x="726440" y="5175885"/>
            <a:ext cx="10430510" cy="165417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8"/>
          <p:cNvSpPr txBox="1"/>
          <p:nvPr/>
        </p:nvSpPr>
        <p:spPr>
          <a:xfrm>
            <a:off x="817654" y="5176230"/>
            <a:ext cx="10213019" cy="165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哈夫曼编码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如果在一个编码方案中，任一个编码都不是其他任何编码的前缀（最左子串），则称编码是前缀编码。选项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中编码“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”是编码“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”的前缀，不满足前缀编码的定义，所以选项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不是前缀编码。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43544" y="1211469"/>
            <a:ext cx="10657114" cy="75622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先序序列为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的不同二叉树的个数是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13					B. 14					C. 15				D. 16</a:t>
            </a:r>
          </a:p>
        </p:txBody>
      </p:sp>
      <p:sp>
        <p:nvSpPr>
          <p:cNvPr id="12" name="矩形 11"/>
          <p:cNvSpPr/>
          <p:nvPr/>
        </p:nvSpPr>
        <p:spPr>
          <a:xfrm>
            <a:off x="943610" y="2344420"/>
            <a:ext cx="10657205" cy="121666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1034143" y="2430405"/>
            <a:ext cx="10428514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下列选项给出的是从根分别到达两个叶子结点路径上的权值序列，能属于同一棵哈夫曼树的是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24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						B. 24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					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24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					D. 24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</a:p>
        </p:txBody>
      </p:sp>
      <p:sp>
        <p:nvSpPr>
          <p:cNvPr id="14" name="矩形 13"/>
          <p:cNvSpPr/>
          <p:nvPr/>
        </p:nvSpPr>
        <p:spPr>
          <a:xfrm>
            <a:off x="943544" y="3994041"/>
            <a:ext cx="10657114" cy="75347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1034143" y="4080266"/>
            <a:ext cx="10428514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若森林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条边、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个结点，则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包含树的个数是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A. 8					B. 9					C. 10				D. 11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440" y="1263650"/>
            <a:ext cx="10430510" cy="191452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191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哈夫曼树的构造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在构造哈夫曼树的过程中，父结点的权值为左、右孩子权值之和。选项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中，若两个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属于不同的两棵子树中，根的权值为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与左、右孩子权值之和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10+10=20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）不相等；若两个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属于同一棵子树，其权值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10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与其两个孩子的权值之和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5+7=12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）不相等，所以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选项不正确。同理，选项 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也不正确，选项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是正确的。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6440" y="3446780"/>
            <a:ext cx="10430510" cy="217170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8"/>
              <p:cNvSpPr txBox="1"/>
              <p:nvPr/>
            </p:nvSpPr>
            <p:spPr>
              <a:xfrm>
                <a:off x="817654" y="3447095"/>
                <a:ext cx="10213019" cy="2172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17. 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91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30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)</a:t>
                </a:r>
                <a:endParaRPr kumimoji="1"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答案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考点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二叉树的遍历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解析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由先序遍历和中序遍历的遍历过程可知，先序遍历和中序遍历相当于以先序序列为入栈次序，以后序序列为出栈次序。又因为由先序序列和中序序列能唯一确定一棵二叉树，所以题目可看作“以序列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a, b, c, d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为入栈次序，则出栈个数是多少？”。计算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个数的出栈序列的种数时可以利用卡特兰数的递推公式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𝐶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(2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,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)/(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+1)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来进行计算（参见第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章选择题第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题的解析）本题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，出栈序列个数为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70/5=14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" y="3447095"/>
                <a:ext cx="10213019" cy="2172335"/>
              </a:xfrm>
              <a:prstGeom prst="rect">
                <a:avLst/>
              </a:prstGeom>
              <a:blipFill>
                <a:blip r:embed="rId2"/>
                <a:stretch>
                  <a:fillRect l="-418" r="-119" b="-16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43529" y="4705217"/>
            <a:ext cx="9284970" cy="138176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51149" y="2795772"/>
            <a:ext cx="9284970" cy="170370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3529" y="1135882"/>
            <a:ext cx="9284335" cy="145415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8" y="1489296"/>
            <a:ext cx="8975177" cy="9225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25" y="3109702"/>
            <a:ext cx="9018426" cy="12481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5128"/>
          <a:stretch>
            <a:fillRect/>
          </a:stretch>
        </p:blipFill>
        <p:spPr>
          <a:xfrm>
            <a:off x="1037750" y="5082441"/>
            <a:ext cx="8756492" cy="9154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绪论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7FD085-650A-4A28-A619-C6CD3DDBB1C5}"/>
              </a:ext>
            </a:extLst>
          </p:cNvPr>
          <p:cNvSpPr txBox="1"/>
          <p:nvPr/>
        </p:nvSpPr>
        <p:spPr>
          <a:xfrm>
            <a:off x="980266" y="1163054"/>
            <a:ext cx="3078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D17F22-6D71-4D3E-917F-20D14586D625}"/>
              </a:ext>
            </a:extLst>
          </p:cNvPr>
          <p:cNvSpPr txBox="1"/>
          <p:nvPr/>
        </p:nvSpPr>
        <p:spPr>
          <a:xfrm>
            <a:off x="980266" y="2802613"/>
            <a:ext cx="327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36A68A-F210-4690-9020-17EC9B0CDF12}"/>
              </a:ext>
            </a:extLst>
          </p:cNvPr>
          <p:cNvSpPr txBox="1"/>
          <p:nvPr/>
        </p:nvSpPr>
        <p:spPr>
          <a:xfrm>
            <a:off x="943529" y="4720791"/>
            <a:ext cx="3281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" grpId="0" bldLvl="0" animBg="1"/>
      <p:bldP spid="13" grpId="0" bldLvl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4"/>
            <a:ext cx="10430376" cy="349343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森林与二叉树的转换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73" y="2410106"/>
            <a:ext cx="6951868" cy="22569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43610" y="1211580"/>
            <a:ext cx="10657205" cy="147828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161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个有序表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，分别含有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个数据元素，各表中元素按升序排列。要求通过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次两两合并，将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个表最终合并成一个升序表，并在最坏情况下比较的总次数达到最小。请回答下列问题：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给出完整的合并过程，并求出最坏情况下比较的总次数。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根据你的合并过程，描述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）个不等长升序表的合并策略，并说明理由。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</a:p>
        </p:txBody>
      </p:sp>
      <p:sp>
        <p:nvSpPr>
          <p:cNvPr id="22" name="矩形 21"/>
          <p:cNvSpPr/>
          <p:nvPr/>
        </p:nvSpPr>
        <p:spPr>
          <a:xfrm>
            <a:off x="943610" y="3006725"/>
            <a:ext cx="10657205" cy="133604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8"/>
          <p:cNvSpPr txBox="1"/>
          <p:nvPr/>
        </p:nvSpPr>
        <p:spPr>
          <a:xfrm>
            <a:off x="1034143" y="3040801"/>
            <a:ext cx="10428514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如果一棵非空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）叉树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中每个非叶子结点都有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个孩子，则称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为正则后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树。请回答下列问题并给出推导过程。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个非叶子结点，则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中的叶子结点有多少个？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的高度为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（单结点的树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 = 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），则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的结点数最多为多少个？最少为多少个？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3544" y="4659672"/>
            <a:ext cx="10657114" cy="177885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8"/>
          <p:cNvSpPr txBox="1"/>
          <p:nvPr/>
        </p:nvSpPr>
        <p:spPr>
          <a:xfrm>
            <a:off x="1034143" y="4747491"/>
            <a:ext cx="10428514" cy="161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二叉树的带权路径长度（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WPL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）是二叉树中所有叶子结点的带权路径长度之和。给定一棵二叉树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，采用二叉链表存储，结点结构为（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left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weight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right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），其中叶子结点的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weight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域保存该结点的非负权值。设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root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为指向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的根节点的指针，请设计求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WPL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的算法。要求。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给出基本的算法设计思想；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C++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语言，给出二叉树结点的数据类型定义；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根据设计思想，采用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C++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语言描述算法，关键之处给出注释。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440" y="1263650"/>
            <a:ext cx="10430510" cy="52368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523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endParaRPr kumimoji="1"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个表的合并过程实际上相当于以后各有序表的长度为权值，构建一棵哈夫曼树的过程，如图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5.12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根据该哈夫曼树，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个序列的合并过程如下所示。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合并，生成含有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个元素的表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合并，生成含有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个元素的表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合并，生成含有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个元素的表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合并，生成含有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个元素的表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ABCDE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5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ABCDE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合并，生成含有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395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个元素的表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ABCDEF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224" y="2245900"/>
            <a:ext cx="2387871" cy="274768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5"/>
            <a:ext cx="10430376" cy="281052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26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由于合并两个长度分别为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的有序表，最坏情况下需要比较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m+n-1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次，最坏情况下比较的总次数计算如下所示。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次合并：最多比较次数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=10+35-1=44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次合并：最多比较次数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=45+40-1=84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次合并：最多比较次数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=50+60-1=109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次合并：最多比较次数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=85+110-1=194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次合并：最多比较次数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=195+200-1-394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比较的总次数最多为：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44+84+109+194+394=825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各表的合并策略：在对多个有序表进行两两合并时，若表长不同，则最坏情况下总的比较次数依赖于表的合并次序，可以借用哈夫曼树的构造思想，依次选择最短的两个表进行合并，这样可以获得最坏情况下最佳的合并效率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440" y="1263650"/>
            <a:ext cx="10430510" cy="35312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8"/>
              <p:cNvSpPr txBox="1"/>
              <p:nvPr/>
            </p:nvSpPr>
            <p:spPr>
              <a:xfrm>
                <a:off x="817654" y="1264320"/>
                <a:ext cx="10213019" cy="3441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20. 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91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)</a:t>
                </a:r>
                <a:endParaRPr kumimoji="1"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解答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endParaRPr kumimoji="1"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）根据定义，正则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叉树中仅含有两类结点：叶子结点（个数记为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）和度为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的分支结点（个数记为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k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）。树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中的结点总数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n=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+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k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+m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。树中所含的边数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e=n-1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，这些边均为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m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个度为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的结点发出的，即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e=m × k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。整理得：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+m=m×k+1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=(k-1)×m+1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）高度为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h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的正则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叉树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中，含最多结点的树形为：除第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h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层外，第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到第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h-1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层的结点都是度为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的分支结点，而第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h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层均为叶子结点，即树是“满”树。此时第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j (1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≤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j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≤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h)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层结点数为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，结点总数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为：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sup>
                          </m:sSup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num>
                        <m:den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含最少结点的正则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叉树的树形为：第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层只有根结点，第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到第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h-1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层仅含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个分支结点和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k-1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个叶子结点，第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h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层有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个叶子结点。即除根外第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到第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h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层中每层的结点数均为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，故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中所含结点总数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为：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=1+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</m:oMath>
                  </m:oMathPara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" y="1264320"/>
                <a:ext cx="10213019" cy="3441700"/>
              </a:xfrm>
              <a:prstGeom prst="rect">
                <a:avLst/>
              </a:prstGeom>
              <a:blipFill>
                <a:blip r:embed="rId2"/>
                <a:stretch>
                  <a:fillRect l="-418" r="-5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440" y="1263650"/>
            <a:ext cx="10430510" cy="533273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kumimoji="1"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endParaRPr kumimoji="1"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53" y="1848938"/>
            <a:ext cx="8534691" cy="46706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4"/>
            <a:ext cx="10430376" cy="377122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213019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21.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endParaRPr kumimoji="1"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54" y="1570173"/>
            <a:ext cx="9518127" cy="322174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0492636"/>
              </p:ext>
            </p:extLst>
          </p:nvPr>
        </p:nvGraphicFramePr>
        <p:xfrm>
          <a:off x="1855470" y="1523776"/>
          <a:ext cx="8480425" cy="107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+mn-ea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+mn-ea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+mn-ea"/>
                        </a:rPr>
                        <a:t>120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+mn-ea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+mn-ea"/>
                        </a:rPr>
                        <a:t>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+mn-ea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+mn-ea"/>
                        </a:rPr>
                        <a:t>)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【2010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统考真题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+mn-ea"/>
                        </a:rPr>
                        <a:t>】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在一棵度为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的树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中，若有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个度为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的结点，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个度为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的结点，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个度为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的结点，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个度为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的结点，则树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的叶结点个数是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>
                    <a:lnL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113</a:t>
                      </a:r>
                    </a:p>
                  </a:txBody>
                  <a:tcPr>
                    <a:lnL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122</a:t>
                      </a:r>
                    </a:p>
                  </a:txBody>
                  <a:tcPr>
                    <a:lnL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4402063"/>
              </p:ext>
            </p:extLst>
          </p:nvPr>
        </p:nvGraphicFramePr>
        <p:xfrm>
          <a:off x="2083435" y="1264285"/>
          <a:ext cx="8025765" cy="1809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 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35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设树中度为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i(i=0,1,2,3,4)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的结点数分别为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ni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，树中结点总数为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，则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n=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分支数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，而分支数又等于树中各结点的度之和，即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n=1+n</a:t>
                      </a:r>
                      <a:r>
                        <a:rPr lang="en-US" altLang="zh-CN" sz="1600" b="0" i="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1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+2n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2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+3n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3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+4n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4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0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1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2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3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4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。依题意，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n</a:t>
                      </a:r>
                      <a:r>
                        <a:rPr lang="en-US" altLang="zh-CN" sz="1600" baseline="-25000" dirty="0">
                          <a:solidFill>
                            <a:schemeClr val="tx1"/>
                          </a:solidFill>
                          <a:uFillTx/>
                          <a:cs typeface="+mn-lt"/>
                          <a:sym typeface="+mn-ea"/>
                        </a:rPr>
                        <a:t>1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+2n</a:t>
                      </a:r>
                      <a:r>
                        <a:rPr lang="en-US" altLang="zh-CN" sz="1600" baseline="-25000" dirty="0">
                          <a:solidFill>
                            <a:schemeClr val="tx1"/>
                          </a:solidFill>
                          <a:uFillTx/>
                          <a:cs typeface="+mn-lt"/>
                          <a:sym typeface="+mn-ea"/>
                        </a:rPr>
                        <a:t>2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+3n</a:t>
                      </a:r>
                      <a:r>
                        <a:rPr lang="en-US" altLang="zh-CN" sz="1600" baseline="-25000" dirty="0">
                          <a:solidFill>
                            <a:schemeClr val="tx1"/>
                          </a:solidFill>
                          <a:uFillTx/>
                          <a:cs typeface="+mn-lt"/>
                          <a:sym typeface="+mn-ea"/>
                        </a:rPr>
                        <a:t>3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+4n</a:t>
                      </a:r>
                      <a:r>
                        <a:rPr lang="en-US" altLang="zh-CN" sz="1600" baseline="-25000" dirty="0">
                          <a:solidFill>
                            <a:schemeClr val="tx1"/>
                          </a:solidFill>
                          <a:uFillTx/>
                          <a:cs typeface="+mn-lt"/>
                          <a:sym typeface="+mn-ea"/>
                        </a:rPr>
                        <a:t>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=10+2+30+80=122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n</a:t>
                      </a:r>
                      <a:r>
                        <a:rPr lang="en-US" altLang="zh-CN" sz="1600" baseline="-25000" dirty="0">
                          <a:solidFill>
                            <a:schemeClr val="tx1"/>
                          </a:solidFill>
                          <a:uFillTx/>
                          <a:cs typeface="+mn-lt"/>
                          <a:sym typeface="+mn-ea"/>
                        </a:rPr>
                        <a:t>1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+n</a:t>
                      </a:r>
                      <a:r>
                        <a:rPr lang="en-US" altLang="zh-CN" sz="1600" baseline="-25000" dirty="0">
                          <a:solidFill>
                            <a:schemeClr val="tx1"/>
                          </a:solidFill>
                          <a:uFillTx/>
                          <a:cs typeface="+mn-lt"/>
                          <a:sym typeface="+mn-ea"/>
                        </a:rPr>
                        <a:t>2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+n</a:t>
                      </a:r>
                      <a:r>
                        <a:rPr lang="en-US" altLang="zh-CN" sz="1600" baseline="-25000" dirty="0">
                          <a:solidFill>
                            <a:schemeClr val="tx1"/>
                          </a:solidFill>
                          <a:uFillTx/>
                          <a:cs typeface="+mn-lt"/>
                          <a:sym typeface="+mn-ea"/>
                        </a:rPr>
                        <a:t>3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+n</a:t>
                      </a:r>
                      <a:r>
                        <a:rPr lang="en-US" altLang="zh-CN" sz="1600" baseline="-25000" dirty="0">
                          <a:solidFill>
                            <a:schemeClr val="tx1"/>
                          </a:solidFill>
                          <a:uFillTx/>
                          <a:cs typeface="+mn-lt"/>
                          <a:sym typeface="+mn-ea"/>
                        </a:rPr>
                        <a:t>4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=10+1+10+20=41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，可得出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n</a:t>
                      </a:r>
                      <a:r>
                        <a:rPr lang="en-US" altLang="zh-CN" sz="1600" baseline="-25000" dirty="0">
                          <a:solidFill>
                            <a:schemeClr val="tx1"/>
                          </a:solidFill>
                          <a:uFillTx/>
                          <a:cs typeface="+mn-lt"/>
                          <a:sym typeface="+mn-ea"/>
                        </a:rPr>
                        <a:t>0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=82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，即树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T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的叶结点的个数是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82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。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5295161"/>
              </p:ext>
            </p:extLst>
          </p:nvPr>
        </p:nvGraphicFramePr>
        <p:xfrm>
          <a:off x="1855470" y="1264061"/>
          <a:ext cx="8480425" cy="107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【2009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已知一棵完全二叉树的第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层（设根为第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层）有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个叶结点，则该完全二叉树的结点个数最多是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119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1385219"/>
              </p:ext>
            </p:extLst>
          </p:nvPr>
        </p:nvGraphicFramePr>
        <p:xfrm>
          <a:off x="1854835" y="2585720"/>
          <a:ext cx="8480425" cy="1069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126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【2011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若一棵完全二叉树有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768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个结点，则该二叉树中叶结点的个数是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257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384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385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43528" y="3473081"/>
            <a:ext cx="9781177" cy="187325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3529" y="1206766"/>
            <a:ext cx="9781178" cy="187325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6"/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3239201031"/>
                  </p:ext>
                </p:extLst>
              </p:nvPr>
            </p:nvGraphicFramePr>
            <p:xfrm>
              <a:off x="1088309" y="1304202"/>
              <a:ext cx="9452100" cy="1586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3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630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630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630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CN" sz="140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12.</a:t>
                          </a:r>
                          <a:r>
                            <a:rPr kumimoji="1" lang="en-US" altLang="zh-CN" sz="1400" kern="12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 (</a:t>
                          </a:r>
                          <a:r>
                            <a:rPr kumimoji="1" lang="zh-CN" altLang="en-US" sz="1400" kern="12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王道考研第</a:t>
                          </a:r>
                          <a:r>
                            <a:rPr kumimoji="1" lang="en-US" altLang="zh-CN" sz="1400" kern="12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8</a:t>
                          </a:r>
                          <a:r>
                            <a:rPr kumimoji="1" lang="zh-CN" altLang="en-US" sz="1400" kern="12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页第</a:t>
                          </a:r>
                          <a:r>
                            <a:rPr kumimoji="1" lang="en-US" altLang="zh-CN" sz="1400" kern="12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13</a:t>
                          </a:r>
                          <a:r>
                            <a:rPr kumimoji="1" lang="zh-CN" altLang="en-US" sz="1400" kern="12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题</a:t>
                          </a:r>
                          <a:r>
                            <a:rPr kumimoji="1" lang="en-US" altLang="zh-CN" sz="1400" kern="12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)</a:t>
                          </a:r>
                          <a:r>
                            <a:rPr kumimoji="1" lang="en-US" altLang="zh-CN" sz="140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【2019</a:t>
                          </a:r>
                          <a:r>
                            <a:rPr kumimoji="1" lang="zh-CN" altLang="en-US" sz="140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统考真题</a:t>
                          </a:r>
                          <a:r>
                            <a:rPr kumimoji="1" lang="en-US" altLang="zh-CN" sz="140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】</a:t>
                          </a:r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设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CN" sz="1400" b="0" i="1" kern="12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n</m:t>
                              </m:r>
                            </m:oMath>
                          </a14:m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是描述问题规模的非负整数，下列程序段的时间复杂度是</a:t>
                          </a:r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 gridSpan="4"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x = 0;</a:t>
                          </a:r>
                        </a:p>
                        <a:p>
                          <a:pPr marL="0" algn="l" defTabSz="457200" rtl="0" eaLnBrk="1" latinLnBrk="0" hangingPunct="1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while (n &gt;= (x + 1) * (x + 1))</a:t>
                          </a:r>
                        </a:p>
                        <a:p>
                          <a:pPr marL="0" algn="l" defTabSz="457200" rtl="0" eaLnBrk="1" latinLnBrk="0" hangingPunct="1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   x = x + 1;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91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5000"/>
                            </a:lnSpc>
                          </a:pPr>
                          <a:r>
                            <a:rPr kumimoji="1" lang="en-US" altLang="zh-CN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A</a:t>
                          </a:r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400" b="0" kern="12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1" lang="en-US" altLang="zh-CN" sz="1400" b="0" i="1" kern="120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1400" b="0" kern="120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log</m:t>
                                  </m:r>
                                  <m:r>
                                    <a:rPr kumimoji="1" lang="en-US" altLang="zh-CN" sz="1400" b="0" kern="120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5000"/>
                            </a:lnSpc>
                          </a:pPr>
                          <a:r>
                            <a:rPr kumimoji="1" lang="en-US" altLang="zh-CN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B</a:t>
                          </a:r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400" b="0" kern="12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1" lang="en-US" altLang="zh-CN" sz="1400" b="0" i="1" kern="120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1400" b="0" i="1" kern="1200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微软雅黑" panose="020B0503020204020204" pitchFamily="34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1400" b="0" kern="1200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</m:rad>
                                </m:e>
                              </m:d>
                            </m:oMath>
                          </a14:m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CN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C</a:t>
                          </a:r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400" b="0" kern="12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1" lang="en-US" altLang="zh-CN" sz="1400" b="0" i="1" kern="120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400" b="0" kern="120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CN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D</a:t>
                          </a:r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400" b="0" kern="12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1" lang="en-US" altLang="zh-CN" sz="1400" b="0" i="1" kern="120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1400" b="0" i="1" kern="1200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1400" b="0" kern="1200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zh-CN" sz="1400" b="0" kern="1200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微软雅黑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6"/>
              <p:cNvGraphicFramePr>
                <a:graphicFrameLocks noGrp="1"/>
              </p:cNvGraphicFramePr>
              <p:nvPr>
                <p:custDataLst>
                  <p:tags r:id="rId3"/>
                </p:custDataLst>
                <p:extLst>
                  <p:ext uri="{D42A27DB-BD31-4B8C-83A1-F6EECF244321}">
                    <p14:modId xmlns:p14="http://schemas.microsoft.com/office/powerpoint/2010/main" val="3239201031"/>
                  </p:ext>
                </p:extLst>
              </p:nvPr>
            </p:nvGraphicFramePr>
            <p:xfrm>
              <a:off x="1088309" y="1304202"/>
              <a:ext cx="9452100" cy="1586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3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630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630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630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b="-30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1520">
                    <a:tc gridSpan="4"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x = 0;</a:t>
                          </a:r>
                        </a:p>
                        <a:p>
                          <a:pPr marL="0" algn="l" defTabSz="457200" rtl="0" eaLnBrk="1" latinLnBrk="0" hangingPunct="1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while (n &gt;= (x + 1) * (x + 1))</a:t>
                          </a:r>
                        </a:p>
                        <a:p>
                          <a:pPr marL="0" algn="l" defTabSz="457200" rtl="0" eaLnBrk="1" latinLnBrk="0" hangingPunct="1"/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   x = x + 1;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91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t="-244737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0000" t="-24473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00000" t="-24473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300000" t="-24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4758971"/>
                  </p:ext>
                </p:extLst>
              </p:nvPr>
            </p:nvGraphicFramePr>
            <p:xfrm>
              <a:off x="1088309" y="3563178"/>
              <a:ext cx="9452100" cy="1621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5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6217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CN" sz="14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13. (</a:t>
                          </a:r>
                          <a:r>
                            <a:rPr kumimoji="1" lang="zh-CN" altLang="en-US" sz="14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王道考研第</a:t>
                          </a:r>
                          <a:r>
                            <a:rPr kumimoji="1" lang="en-US" altLang="zh-CN" sz="14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8</a:t>
                          </a:r>
                          <a:r>
                            <a:rPr kumimoji="1" lang="zh-CN" altLang="en-US" sz="14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页第</a:t>
                          </a:r>
                          <a:r>
                            <a:rPr kumimoji="1" lang="en-US" altLang="zh-CN" sz="14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r>
                            <a:rPr kumimoji="1" lang="zh-CN" altLang="en-US" sz="14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题</a:t>
                          </a:r>
                          <a:r>
                            <a:rPr kumimoji="1" lang="en-US" altLang="zh-CN" sz="14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)</a:t>
                          </a:r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一个算法所需时间由下述递归方程表示，试求出该算法的时间复杂度的级别（或阶）。</a:t>
                          </a:r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CN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     </a:t>
                          </a:r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式中，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400" b="0" kern="12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是问题的规模，为简单起见，设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400" b="0" kern="120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是</a:t>
                          </a:r>
                          <a:r>
                            <a:rPr kumimoji="1" lang="en-US" altLang="zh-CN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r>
                            <a:rPr kumimoji="1" lang="zh-CN" altLang="en-US" sz="14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的整数次幕。</a:t>
                          </a:r>
                          <a:endParaRPr kumimoji="1" lang="en-US" altLang="zh-CN" sz="14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4758971"/>
                  </p:ext>
                </p:extLst>
              </p:nvPr>
            </p:nvGraphicFramePr>
            <p:xfrm>
              <a:off x="1088309" y="3563178"/>
              <a:ext cx="9452100" cy="1621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5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621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545" y="3988983"/>
            <a:ext cx="2230169" cy="6403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绪论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3" grpId="0" bldLvl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9374758"/>
              </p:ext>
            </p:extLst>
          </p:nvPr>
        </p:nvGraphicFramePr>
        <p:xfrm>
          <a:off x="1898650" y="1264285"/>
          <a:ext cx="8395335" cy="1809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35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层有叶结点，完全二叉树的高度可能为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或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，显然树高为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时结点数最多。完全二叉树与满二叉树相比，只是在最下一层的右边缺少了部分叶结点，而最后一层之上是个满二叉树，并且只有最后两层上有叶结点。若第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层有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个叶结点，则前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层为满二叉树，而第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层缺失了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8*2=16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个叶结点，故完全二叉树的结点个数最多为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sz="1600" b="0" i="0" baseline="50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7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-1-16=111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1322837"/>
              </p:ext>
            </p:extLst>
          </p:nvPr>
        </p:nvGraphicFramePr>
        <p:xfrm>
          <a:off x="1898015" y="3462020"/>
          <a:ext cx="8395335" cy="1809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351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由完全二叉树的性质，最后一个分支结点的序号为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768 /2=384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，故叶子结点的个数为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768-384=384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另解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：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n=n</a:t>
                      </a:r>
                      <a:r>
                        <a:rPr lang="en-US" altLang="zh-CN" sz="1600" b="0" i="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0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+n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1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+n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2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=n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0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+n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1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+(n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0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-1)=2n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0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+n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1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-1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，其中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n=768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，而在完全二叉树中，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只能取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0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或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，当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1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=0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时，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n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为小数，不符合题意。所以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1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=1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，故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n</a:t>
                      </a:r>
                      <a:r>
                        <a:rPr lang="en-US" altLang="zh-CN" sz="1600" b="0" i="0" u="none" strike="noStrike" kern="1200" baseline="-25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  <a:sym typeface="+mn-ea"/>
                        </a:rPr>
                        <a:t>0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=384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+mn-ea"/>
                        </a:rPr>
                        <a:t>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4246906"/>
              </p:ext>
            </p:extLst>
          </p:nvPr>
        </p:nvGraphicFramePr>
        <p:xfrm>
          <a:off x="1855470" y="1264061"/>
          <a:ext cx="8480425" cy="107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【2018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设一棵非空完全二叉树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的所有叶结点均位于同一层，且每个非叶结点都有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个子结点。若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有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个叶结点，则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的结点总数是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2k-1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</a:t>
                      </a:r>
                      <a:r>
                        <a:rPr lang="en-US" altLang="zh-CN" sz="1600" b="0" i="0" baseline="50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sz="1600" b="0" i="0" baseline="50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k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153400"/>
              </p:ext>
            </p:extLst>
          </p:nvPr>
        </p:nvGraphicFramePr>
        <p:xfrm>
          <a:off x="1854835" y="2585720"/>
          <a:ext cx="8480425" cy="1374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【2020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对于任意一棵高度为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5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且有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10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个叶结点的二叉树，若采用顺序存储结构保存，每个结点占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1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个存储单元（仅存放结点的数据信息），则存放该二叉树需要的存储单元数量至少是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6072321"/>
              </p:ext>
            </p:extLst>
          </p:nvPr>
        </p:nvGraphicFramePr>
        <p:xfrm>
          <a:off x="1898650" y="1264285"/>
          <a:ext cx="8395335" cy="148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58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非叶结点的度均为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，且所有叶结点都位于同一层的完全二叉树就是满二叉树。对于一棵高度为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的满二叉树（空树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h=0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），其最后一层全部是叶结点，数目为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sz="1600" b="0" i="0" baseline="50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h-1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；总结点数为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sz="1600" b="0" i="0" u="none" strike="noStrike" kern="1200" baseline="50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h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。因此当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sz="1600" b="0" i="0" u="none" strike="noStrike" kern="1200" baseline="50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h-1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=k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时，可以得到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CN" sz="1600" b="0" i="0" u="none" strike="noStrike" kern="1200" baseline="50000" dirty="0">
                          <a:solidFill>
                            <a:schemeClr val="tx1"/>
                          </a:solidFill>
                          <a:uFillTx/>
                          <a:ea typeface="+mn-ea"/>
                          <a:cs typeface="+mn-lt"/>
                        </a:rPr>
                        <a:t>h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-1=2k-1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4456363"/>
              </p:ext>
            </p:extLst>
          </p:nvPr>
        </p:nvGraphicFramePr>
        <p:xfrm>
          <a:off x="1898015" y="3324860"/>
          <a:ext cx="8395335" cy="1494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15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二叉树采用顺序存储时，用数组下标来表示结点之间的父子关系。对于一棵高度为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的二叉树，为了满足任意性，其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1~5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层的所有结点都要被存储起来，即考虑为一棵高度为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的满二叉树，共需要存储单元的数量为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1+2+4+8+16=31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2986466"/>
              </p:ext>
            </p:extLst>
          </p:nvPr>
        </p:nvGraphicFramePr>
        <p:xfrm>
          <a:off x="2770505" y="1546225"/>
          <a:ext cx="6802120" cy="1575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55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675" y="1633220"/>
            <a:ext cx="840105" cy="1162050"/>
          </a:xfrm>
          <a:prstGeom prst="rect">
            <a:avLst/>
          </a:prstGeom>
        </p:spPr>
      </p:pic>
      <p:graphicFrame>
        <p:nvGraphicFramePr>
          <p:cNvPr id="9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3805586"/>
              </p:ext>
            </p:extLst>
          </p:nvPr>
        </p:nvGraphicFramePr>
        <p:xfrm>
          <a:off x="2770506" y="3359502"/>
          <a:ext cx="6802119" cy="1355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53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802" y="3750028"/>
            <a:ext cx="6268720" cy="7626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802" y="1862535"/>
            <a:ext cx="5360035" cy="10960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7816412"/>
              </p:ext>
            </p:extLst>
          </p:nvPr>
        </p:nvGraphicFramePr>
        <p:xfrm>
          <a:off x="1999615" y="1039495"/>
          <a:ext cx="8198485" cy="133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6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630" y="1363345"/>
            <a:ext cx="7820025" cy="847725"/>
          </a:xfrm>
          <a:prstGeom prst="rect">
            <a:avLst/>
          </a:prstGeom>
        </p:spPr>
      </p:pic>
      <p:graphicFrame>
        <p:nvGraphicFramePr>
          <p:cNvPr id="3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4792347"/>
              </p:ext>
            </p:extLst>
          </p:nvPr>
        </p:nvGraphicFramePr>
        <p:xfrm>
          <a:off x="1999615" y="2618740"/>
          <a:ext cx="8198485" cy="176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69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530" y="2924175"/>
            <a:ext cx="7896225" cy="1352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0857470"/>
              </p:ext>
            </p:extLst>
          </p:nvPr>
        </p:nvGraphicFramePr>
        <p:xfrm>
          <a:off x="2770504" y="1580515"/>
          <a:ext cx="7180739" cy="131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0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2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29.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18" y="1978500"/>
            <a:ext cx="6264910" cy="784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0752601"/>
              </p:ext>
            </p:extLst>
          </p:nvPr>
        </p:nvGraphicFramePr>
        <p:xfrm>
          <a:off x="1999615" y="1039495"/>
          <a:ext cx="8198485" cy="468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6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70" y="1387475"/>
            <a:ext cx="7791450" cy="4219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0840159"/>
              </p:ext>
            </p:extLst>
          </p:nvPr>
        </p:nvGraphicFramePr>
        <p:xfrm>
          <a:off x="2374265" y="995044"/>
          <a:ext cx="7449185" cy="1350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0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50" y="1386748"/>
            <a:ext cx="5915025" cy="885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400" y="1030446"/>
            <a:ext cx="913765" cy="1007745"/>
          </a:xfrm>
          <a:prstGeom prst="rect">
            <a:avLst/>
          </a:prstGeom>
        </p:spPr>
      </p:pic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31753539"/>
              </p:ext>
            </p:extLst>
          </p:nvPr>
        </p:nvGraphicFramePr>
        <p:xfrm>
          <a:off x="2374265" y="2562292"/>
          <a:ext cx="7449185" cy="1380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80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31.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850" y="2888830"/>
            <a:ext cx="6436360" cy="100457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83817890"/>
              </p:ext>
            </p:extLst>
          </p:nvPr>
        </p:nvGraphicFramePr>
        <p:xfrm>
          <a:off x="2374265" y="4159568"/>
          <a:ext cx="7530148" cy="2571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1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32.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2420" y="4499180"/>
            <a:ext cx="6934200" cy="295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3850" y="4794455"/>
            <a:ext cx="5924550" cy="188161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4912370"/>
              </p:ext>
            </p:extLst>
          </p:nvPr>
        </p:nvGraphicFramePr>
        <p:xfrm>
          <a:off x="1996440" y="1039495"/>
          <a:ext cx="8198485" cy="1746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4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075" y="1345565"/>
            <a:ext cx="6086475" cy="138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195" y="1105535"/>
            <a:ext cx="1471930" cy="1613535"/>
          </a:xfrm>
          <a:prstGeom prst="rect">
            <a:avLst/>
          </a:prstGeom>
        </p:spPr>
      </p:pic>
      <p:graphicFrame>
        <p:nvGraphicFramePr>
          <p:cNvPr id="5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7252020"/>
              </p:ext>
            </p:extLst>
          </p:nvPr>
        </p:nvGraphicFramePr>
        <p:xfrm>
          <a:off x="1996440" y="3048635"/>
          <a:ext cx="8198485" cy="133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4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31.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510" y="3480435"/>
            <a:ext cx="7600950" cy="800100"/>
          </a:xfrm>
          <a:prstGeom prst="rect">
            <a:avLst/>
          </a:prstGeom>
        </p:spPr>
      </p:pic>
      <p:graphicFrame>
        <p:nvGraphicFramePr>
          <p:cNvPr id="8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63105429"/>
              </p:ext>
            </p:extLst>
          </p:nvPr>
        </p:nvGraphicFramePr>
        <p:xfrm>
          <a:off x="1996440" y="4645660"/>
          <a:ext cx="8198485" cy="133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4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32.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9490" y="5041900"/>
            <a:ext cx="7658100" cy="7905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7373774"/>
              </p:ext>
            </p:extLst>
          </p:nvPr>
        </p:nvGraphicFramePr>
        <p:xfrm>
          <a:off x="2371090" y="1502410"/>
          <a:ext cx="7594441" cy="1533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336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33.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7562434"/>
              </p:ext>
            </p:extLst>
          </p:nvPr>
        </p:nvGraphicFramePr>
        <p:xfrm>
          <a:off x="2371090" y="3321560"/>
          <a:ext cx="7594441" cy="1357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7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34.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63644903"/>
              </p:ext>
            </p:extLst>
          </p:nvPr>
        </p:nvGraphicFramePr>
        <p:xfrm>
          <a:off x="2367915" y="4918074"/>
          <a:ext cx="7594441" cy="1075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55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35.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420" y="1876177"/>
            <a:ext cx="7058025" cy="1095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420" y="3691925"/>
            <a:ext cx="5772150" cy="819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8895" y="3378076"/>
            <a:ext cx="801370" cy="939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2420" y="5341461"/>
            <a:ext cx="5610225" cy="5048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445895" y="3430270"/>
            <a:ext cx="9284970" cy="153987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45260" y="1375410"/>
            <a:ext cx="9284335" cy="138176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25" y="1836159"/>
            <a:ext cx="9028158" cy="690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615" y="3807325"/>
            <a:ext cx="9028158" cy="103178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绪论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B3752B-83DA-4197-AB7B-3CCD4C5DACFF}"/>
              </a:ext>
            </a:extLst>
          </p:cNvPr>
          <p:cNvSpPr txBox="1"/>
          <p:nvPr/>
        </p:nvSpPr>
        <p:spPr>
          <a:xfrm>
            <a:off x="1539325" y="1441314"/>
            <a:ext cx="327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A3A59B-0322-44F9-8D0D-909D5FDE5644}"/>
              </a:ext>
            </a:extLst>
          </p:cNvPr>
          <p:cNvSpPr txBox="1"/>
          <p:nvPr/>
        </p:nvSpPr>
        <p:spPr>
          <a:xfrm>
            <a:off x="1525148" y="3507017"/>
            <a:ext cx="5165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en-US" altLang="zh-CN" sz="1600" b="1" dirty="0"/>
              <a:t> </a:t>
            </a:r>
            <a:r>
              <a:rPr kumimoji="1"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时间复杂度为O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(nlog_2n)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 bldLvl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925" y="4739640"/>
            <a:ext cx="7181850" cy="763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9515" y="4262120"/>
            <a:ext cx="7280910" cy="477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5720" y="1328420"/>
            <a:ext cx="5835015" cy="98615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4361891"/>
              </p:ext>
            </p:extLst>
          </p:nvPr>
        </p:nvGraphicFramePr>
        <p:xfrm>
          <a:off x="2374265" y="995045"/>
          <a:ext cx="7449185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33.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3024617"/>
              </p:ext>
            </p:extLst>
          </p:nvPr>
        </p:nvGraphicFramePr>
        <p:xfrm>
          <a:off x="2374265" y="2612390"/>
          <a:ext cx="7449185" cy="118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899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34.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27800848"/>
              </p:ext>
            </p:extLst>
          </p:nvPr>
        </p:nvGraphicFramePr>
        <p:xfrm>
          <a:off x="2371090" y="3987165"/>
          <a:ext cx="7449185" cy="1556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6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35.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735" y="1328420"/>
            <a:ext cx="1231265" cy="966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7925" y="2943860"/>
            <a:ext cx="7302500" cy="7404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9032475"/>
              </p:ext>
            </p:extLst>
          </p:nvPr>
        </p:nvGraphicFramePr>
        <p:xfrm>
          <a:off x="2371090" y="1393825"/>
          <a:ext cx="7449185" cy="154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8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36.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20" y="1768633"/>
            <a:ext cx="5524500" cy="1123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920" y="1504315"/>
            <a:ext cx="1283970" cy="1035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9237071"/>
              </p:ext>
            </p:extLst>
          </p:nvPr>
        </p:nvGraphicFramePr>
        <p:xfrm>
          <a:off x="2371090" y="1393825"/>
          <a:ext cx="7449185" cy="30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2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36.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1808480"/>
            <a:ext cx="6391275" cy="2419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3053239"/>
              </p:ext>
            </p:extLst>
          </p:nvPr>
        </p:nvGraphicFramePr>
        <p:xfrm>
          <a:off x="2371090" y="1393825"/>
          <a:ext cx="7665879" cy="2928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5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81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37.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776730"/>
            <a:ext cx="6953250" cy="2343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335741"/>
              </p:ext>
            </p:extLst>
          </p:nvPr>
        </p:nvGraphicFramePr>
        <p:xfrm>
          <a:off x="342900" y="1205230"/>
          <a:ext cx="11582400" cy="5456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6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37.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" y="1557655"/>
            <a:ext cx="5771515" cy="3128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" y="4737735"/>
            <a:ext cx="4979035" cy="597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730" y="1264285"/>
            <a:ext cx="4194175" cy="5353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4817414"/>
              </p:ext>
            </p:extLst>
          </p:nvPr>
        </p:nvGraphicFramePr>
        <p:xfrm>
          <a:off x="2371090" y="935990"/>
          <a:ext cx="7651591" cy="552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1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1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38.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20" y="1273396"/>
            <a:ext cx="7019925" cy="2714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720" y="4032727"/>
            <a:ext cx="5829300" cy="22764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0303301"/>
              </p:ext>
            </p:extLst>
          </p:nvPr>
        </p:nvGraphicFramePr>
        <p:xfrm>
          <a:off x="1549400" y="1205230"/>
          <a:ext cx="8471535" cy="5456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6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38.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14" y="1680484"/>
            <a:ext cx="7031355" cy="47161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6510032"/>
              </p:ext>
            </p:extLst>
          </p:nvPr>
        </p:nvGraphicFramePr>
        <p:xfrm>
          <a:off x="2258695" y="1159510"/>
          <a:ext cx="7635399" cy="1622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2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39.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8698653"/>
              </p:ext>
            </p:extLst>
          </p:nvPr>
        </p:nvGraphicFramePr>
        <p:xfrm>
          <a:off x="2258695" y="3008630"/>
          <a:ext cx="7632224" cy="1499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9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36763267"/>
              </p:ext>
            </p:extLst>
          </p:nvPr>
        </p:nvGraphicFramePr>
        <p:xfrm>
          <a:off x="2261870" y="4760473"/>
          <a:ext cx="7632224" cy="1411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2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1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41.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444" y="1539680"/>
            <a:ext cx="6978015" cy="1046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444" y="3423322"/>
            <a:ext cx="6977380" cy="8553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444" y="5125915"/>
            <a:ext cx="6793230" cy="8991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335" y="5560060"/>
            <a:ext cx="6866255" cy="1022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00" y="3490471"/>
            <a:ext cx="6844665" cy="16484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3475" y="1264285"/>
            <a:ext cx="7165340" cy="176085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9769662"/>
              </p:ext>
            </p:extLst>
          </p:nvPr>
        </p:nvGraphicFramePr>
        <p:xfrm>
          <a:off x="2357120" y="1001395"/>
          <a:ext cx="7482840" cy="202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3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39.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2340273"/>
              </p:ext>
            </p:extLst>
          </p:nvPr>
        </p:nvGraphicFramePr>
        <p:xfrm>
          <a:off x="2357120" y="3179321"/>
          <a:ext cx="7449185" cy="1958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5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70553901"/>
              </p:ext>
            </p:extLst>
          </p:nvPr>
        </p:nvGraphicFramePr>
        <p:xfrm>
          <a:off x="2357120" y="5277485"/>
          <a:ext cx="7449185" cy="1306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6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41.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42822195"/>
              </p:ext>
            </p:extLst>
          </p:nvPr>
        </p:nvGraphicFramePr>
        <p:xfrm>
          <a:off x="2374265" y="1605915"/>
          <a:ext cx="7589043" cy="1072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29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42.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0586944"/>
              </p:ext>
            </p:extLst>
          </p:nvPr>
        </p:nvGraphicFramePr>
        <p:xfrm>
          <a:off x="2374265" y="3025537"/>
          <a:ext cx="7589043" cy="1410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0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43.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35" y="1952545"/>
            <a:ext cx="6372225" cy="657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183" y="3368437"/>
            <a:ext cx="7096125" cy="8858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29" y="1264064"/>
            <a:ext cx="9774090" cy="354185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8457"/>
              </p:ext>
            </p:extLst>
          </p:nvPr>
        </p:nvGraphicFramePr>
        <p:xfrm>
          <a:off x="1088309" y="1392941"/>
          <a:ext cx="8128000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14.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分析以下各程序段，求出算法的时间复杂度。</a:t>
                      </a:r>
                      <a:endParaRPr kumimoji="1" lang="en-US" altLang="zh-CN" sz="14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①</a:t>
                      </a:r>
                      <a:endParaRPr lang="nn-NO" altLang="zh-CN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nn-NO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= 1;</a:t>
                      </a:r>
                    </a:p>
                    <a:p>
                      <a:pPr marL="0" algn="l" defTabSz="457200" rtl="0" eaLnBrk="1" latinLnBrk="0" hangingPunct="1"/>
                      <a:r>
                        <a:rPr lang="nn-NO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 = 0;</a:t>
                      </a:r>
                    </a:p>
                    <a:p>
                      <a:pPr marL="0" algn="l" defTabSz="457200" rtl="0" eaLnBrk="1" latinLnBrk="0" hangingPunct="1"/>
                      <a:r>
                        <a:rPr lang="nn-NO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while (i &lt; n - 1) {</a:t>
                      </a:r>
                    </a:p>
                    <a:p>
                      <a:pPr marL="0" algn="l" defTabSz="457200" rtl="0" eaLnBrk="1" latinLnBrk="0" hangingPunct="1"/>
                      <a:r>
                        <a:rPr lang="nn-NO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k = k + 10 * i;</a:t>
                      </a:r>
                    </a:p>
                    <a:p>
                      <a:pPr marL="0" algn="l" defTabSz="457200" rtl="0" eaLnBrk="1" latinLnBrk="0" hangingPunct="1"/>
                      <a:r>
                        <a:rPr lang="nn-NO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i++;</a:t>
                      </a:r>
                    </a:p>
                    <a:p>
                      <a:pPr marL="0" algn="l" defTabSz="457200" rtl="0" eaLnBrk="1" latinLnBrk="0" hangingPunct="1"/>
                      <a:r>
                        <a:rPr lang="nn-NO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</a:p>
                    <a:p>
                      <a:pPr marL="0" algn="l" defTabSz="457200" rtl="0" eaLnBrk="1" latinLnBrk="0" hangingPunct="1"/>
                      <a:endParaRPr lang="en-US" altLang="zh-CN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②</a:t>
                      </a:r>
                      <a:endParaRPr lang="es-ES" altLang="zh-CN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s-E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 = 0;</a:t>
                      </a:r>
                    </a:p>
                    <a:p>
                      <a:pPr marL="0" algn="l" defTabSz="457200" rtl="0" eaLnBrk="1" latinLnBrk="0" hangingPunct="1"/>
                      <a:r>
                        <a:rPr lang="es-E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while ((y + 1) * (y + 1) &lt;= n)</a:t>
                      </a:r>
                    </a:p>
                    <a:p>
                      <a:pPr marL="0" algn="l" defTabSz="457200" rtl="0" eaLnBrk="1" latinLnBrk="0" hangingPunct="1"/>
                      <a:r>
                        <a:rPr lang="es-E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y = y + 1;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③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(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1; 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&lt;= n; 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++)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   for (j = 1; j &lt;= 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j++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       for (k = 1; k &lt;= j; k++)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           x++;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④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(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0; 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&lt; n; 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++)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   for (j = 0; j &lt; m; 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j++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algn="l" defTabSz="4572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       a[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][j] = 0;</a:t>
                      </a:r>
                    </a:p>
                    <a:p>
                      <a:pPr marL="0" algn="l" defTabSz="457200" rtl="0" eaLnBrk="1" latinLnBrk="0" hangingPunct="1"/>
                      <a:endParaRPr lang="en-US" altLang="zh-CN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绪论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45" y="3564890"/>
            <a:ext cx="6584315" cy="242951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717128"/>
              </p:ext>
            </p:extLst>
          </p:nvPr>
        </p:nvGraphicFramePr>
        <p:xfrm>
          <a:off x="2374265" y="1264285"/>
          <a:ext cx="7449185" cy="1840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0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42.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6303230"/>
              </p:ext>
            </p:extLst>
          </p:nvPr>
        </p:nvGraphicFramePr>
        <p:xfrm>
          <a:off x="2377440" y="3283585"/>
          <a:ext cx="7449185" cy="2908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43.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845" y="1577975"/>
            <a:ext cx="6784975" cy="14433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28941"/>
              </p:ext>
            </p:extLst>
          </p:nvPr>
        </p:nvGraphicFramePr>
        <p:xfrm>
          <a:off x="2374265" y="1605914"/>
          <a:ext cx="7449185" cy="1301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5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44.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95" y="2009139"/>
            <a:ext cx="6949440" cy="8121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8505773"/>
              </p:ext>
            </p:extLst>
          </p:nvPr>
        </p:nvGraphicFramePr>
        <p:xfrm>
          <a:off x="2012315" y="1039495"/>
          <a:ext cx="8179435" cy="38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9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2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44.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森林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F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的先根遍历序列对应于其二叉树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T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的先序遍历序列，森林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F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的中根遍历序列对应于其二叉树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T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的中序遍历序列。即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T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的先序遍历序列为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a,b,c,d,e,f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，中序遍历序列为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b,a,d,f,e,c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。根据二叉树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T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的先序序列和中序序列可以唯一确定它的结构，构造过程如下：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   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可以看到二叉树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T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的后序序列为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b,f,e,d,c,a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95" y="2429510"/>
            <a:ext cx="5184775" cy="19983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4265940"/>
              </p:ext>
            </p:extLst>
          </p:nvPr>
        </p:nvGraphicFramePr>
        <p:xfrm>
          <a:off x="2374265" y="1564640"/>
          <a:ext cx="7712710" cy="159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2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45.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86" y="1914366"/>
            <a:ext cx="7124700" cy="1076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2501993"/>
              </p:ext>
            </p:extLst>
          </p:nvPr>
        </p:nvGraphicFramePr>
        <p:xfrm>
          <a:off x="2012315" y="1039495"/>
          <a:ext cx="8179435" cy="4432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9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2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45.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1385887"/>
            <a:ext cx="7524750" cy="3876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359" y="4991377"/>
            <a:ext cx="5007399" cy="158567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7981511"/>
              </p:ext>
            </p:extLst>
          </p:nvPr>
        </p:nvGraphicFramePr>
        <p:xfrm>
          <a:off x="2258695" y="1073785"/>
          <a:ext cx="7792561" cy="1235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2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5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46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28012929"/>
              </p:ext>
            </p:extLst>
          </p:nvPr>
        </p:nvGraphicFramePr>
        <p:xfrm>
          <a:off x="2258695" y="2471737"/>
          <a:ext cx="7792561" cy="2117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2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17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47.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72888454"/>
              </p:ext>
            </p:extLst>
          </p:nvPr>
        </p:nvGraphicFramePr>
        <p:xfrm>
          <a:off x="2258695" y="4734615"/>
          <a:ext cx="7792561" cy="2021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2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1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48.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59" y="1378585"/>
            <a:ext cx="7067550" cy="819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359" y="2839775"/>
            <a:ext cx="6129179" cy="165364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0978878"/>
              </p:ext>
            </p:extLst>
          </p:nvPr>
        </p:nvGraphicFramePr>
        <p:xfrm>
          <a:off x="2258695" y="1073785"/>
          <a:ext cx="7449185" cy="1282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4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46.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在二叉排序树中，左子树结点值小于根结点，右子树结点值大于根结点。在选项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中，当查找到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91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后再向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查找，说明这一条路径（左子树）之后查找的数都要比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91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小，而后面却查找到了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94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，因此错误，故选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9181630"/>
              </p:ext>
            </p:extLst>
          </p:nvPr>
        </p:nvGraphicFramePr>
        <p:xfrm>
          <a:off x="2258695" y="2672397"/>
          <a:ext cx="7449185" cy="1282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21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47.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【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答案</a:t>
                      </a: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在一棵二叉排序树中删除一个结点后，再将此节点插入二叉排序树，若删除的是叶子结点，则插入结点后的二叉排序树与删除之前的相同。若删除的不是叶子结点，则在插入结点后的二叉排序树会发生变化，不完全相同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45853051"/>
              </p:ext>
            </p:extLst>
          </p:nvPr>
        </p:nvGraphicFramePr>
        <p:xfrm>
          <a:off x="2258695" y="4271010"/>
          <a:ext cx="7449185" cy="107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3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48.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根据平衡二叉树的定义有，任意结点的左、右子树高度差的绝对值不超过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。而其余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个答案均可以找到不满足条件的结点。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9146165"/>
              </p:ext>
            </p:extLst>
          </p:nvPr>
        </p:nvGraphicFramePr>
        <p:xfrm>
          <a:off x="2258695" y="1073785"/>
          <a:ext cx="7613968" cy="282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7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49.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9185525"/>
              </p:ext>
            </p:extLst>
          </p:nvPr>
        </p:nvGraphicFramePr>
        <p:xfrm>
          <a:off x="2258695" y="4186397"/>
          <a:ext cx="7613968" cy="1328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85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674" y="1437480"/>
            <a:ext cx="7019925" cy="2371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674" y="4563270"/>
            <a:ext cx="7019925" cy="857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7025811"/>
              </p:ext>
            </p:extLst>
          </p:nvPr>
        </p:nvGraphicFramePr>
        <p:xfrm>
          <a:off x="2258695" y="1073785"/>
          <a:ext cx="7449185" cy="1094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4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49.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插入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48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后，该二叉树根结点的平衡因子有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变为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-2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，失去平衡，需进行两次旋转（先右旋后左旋）操作。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6345280"/>
              </p:ext>
            </p:extLst>
          </p:nvPr>
        </p:nvGraphicFramePr>
        <p:xfrm>
          <a:off x="2258695" y="2492375"/>
          <a:ext cx="7449185" cy="430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91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355" y="2847975"/>
            <a:ext cx="7248525" cy="285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160" y="3133725"/>
            <a:ext cx="7120255" cy="36112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5737127"/>
              </p:ext>
            </p:extLst>
          </p:nvPr>
        </p:nvGraphicFramePr>
        <p:xfrm>
          <a:off x="2258695" y="1073785"/>
          <a:ext cx="7628255" cy="134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79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51.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4287309"/>
              </p:ext>
            </p:extLst>
          </p:nvPr>
        </p:nvGraphicFramePr>
        <p:xfrm>
          <a:off x="2258695" y="2827974"/>
          <a:ext cx="7628255" cy="222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98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52.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924" y="1449866"/>
            <a:ext cx="7115175" cy="857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924" y="3166585"/>
            <a:ext cx="6981825" cy="1666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29" y="1308786"/>
            <a:ext cx="9533085" cy="251269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63" y="1662539"/>
            <a:ext cx="8991405" cy="18969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绪论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21B06B-98CA-4EB1-BD97-A535F97955B4}"/>
              </a:ext>
            </a:extLst>
          </p:cNvPr>
          <p:cNvSpPr txBox="1"/>
          <p:nvPr/>
        </p:nvSpPr>
        <p:spPr>
          <a:xfrm>
            <a:off x="960674" y="1323985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595" y="1264285"/>
            <a:ext cx="7017385" cy="339407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0541180"/>
              </p:ext>
            </p:extLst>
          </p:nvPr>
        </p:nvGraphicFramePr>
        <p:xfrm>
          <a:off x="2258695" y="907257"/>
          <a:ext cx="7449185" cy="3843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33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51.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0659193"/>
              </p:ext>
            </p:extLst>
          </p:nvPr>
        </p:nvGraphicFramePr>
        <p:xfrm>
          <a:off x="2258695" y="4885566"/>
          <a:ext cx="7449185" cy="1739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9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52.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710" y="5252596"/>
            <a:ext cx="7208520" cy="1316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5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574889"/>
              </p:ext>
            </p:extLst>
          </p:nvPr>
        </p:nvGraphicFramePr>
        <p:xfrm>
          <a:off x="646430" y="1338234"/>
          <a:ext cx="1110932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1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53.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【2014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5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个字符有如下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4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种编码方案，不是前缀编码的是（）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01,0000,0001,001,1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011,000,001,010,1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000,001,010,011,100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0,100,110,1110,1100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0104826"/>
              </p:ext>
            </p:extLst>
          </p:nvPr>
        </p:nvGraphicFramePr>
        <p:xfrm>
          <a:off x="647065" y="2296795"/>
          <a:ext cx="11108690" cy="1374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0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54.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【2015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现有一棵无重复关键字的平衡二叉树（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AVL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），对其进行中序遍历可得到一个降序序列。下列关于该平衡二叉树的叙述中，正确的是（）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、根节点的度一定为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、最后插入的元素一定是叶结点</a:t>
                      </a:r>
                      <a:endParaRPr lang="en-US" altLang="zh-CN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、树中最小元素一定是叶结点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、树中最大元素一定是无左子树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38532313"/>
              </p:ext>
            </p:extLst>
          </p:nvPr>
        </p:nvGraphicFramePr>
        <p:xfrm>
          <a:off x="649605" y="3850322"/>
          <a:ext cx="11127740" cy="1374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8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55.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【2015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下列选项给出的是从根分别到达两个叶结点路径上的权值序列，属于同一棵哈夫曼树的是（）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24,10,5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24,10,7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24,10,10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24,14,11</a:t>
                      </a:r>
                      <a:endParaRPr lang="en-US" altLang="zh-CN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24,10,5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24,12,7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24,10,5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和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24,14,6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488594449"/>
              </p:ext>
            </p:extLst>
          </p:nvPr>
        </p:nvGraphicFramePr>
        <p:xfrm>
          <a:off x="649605" y="5403850"/>
          <a:ext cx="11127740" cy="1374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32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56.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【2017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已知字符集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{a,b,c,d,e,f,g,h}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，若各字符的哈夫曼编码依次是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0100,10,0000,0101,001,011,11,0001,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则编码序列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0100011001001011110101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的译码结果是（）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 c g a b f h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 f b e a g d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 d b a g b b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 f e e f g d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6983716"/>
              </p:ext>
            </p:extLst>
          </p:nvPr>
        </p:nvGraphicFramePr>
        <p:xfrm>
          <a:off x="1399540" y="1039495"/>
          <a:ext cx="9391650" cy="1094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4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53.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前缀编码的定义是在一个字符集中，任何一个字符的编码都不是另一个字符编码的前缀。选项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中的编码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110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是编码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1100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的前缀，违反了前缀编码的规则，所以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不是前缀编码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5796506"/>
              </p:ext>
            </p:extLst>
          </p:nvPr>
        </p:nvGraphicFramePr>
        <p:xfrm>
          <a:off x="1398905" y="2390140"/>
          <a:ext cx="9392285" cy="1282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2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21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54.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en-US" altLang="zh-CN" sz="1600" b="1" i="0" u="none" strike="noStrike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只有两个结点的平衡二叉树的根结点的度为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错误。中序遍历后可以得到一个降序序列，树中最大元素一定无左子树（可能有右子树），因此不一定是叶结点，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错误。最后插入的结点可能会导致平衡调整，而不一定是叶结点，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错误。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50893229"/>
              </p:ext>
            </p:extLst>
          </p:nvPr>
        </p:nvGraphicFramePr>
        <p:xfrm>
          <a:off x="1388745" y="3957320"/>
          <a:ext cx="9412605" cy="1282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3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55.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在哈夫曼树中，左右孩子权值之和为父结点权值。仅以分析选项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为例：若两个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分别属于两棵不同的子树，则根的权值不等于其孩子的权值和，不符；若两个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属同棵子树，则其权值不等于其两个孩子（叶结点）的权值和，不符。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B,C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选项的排除方法一样。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68810919"/>
              </p:ext>
            </p:extLst>
          </p:nvPr>
        </p:nvGraphicFramePr>
        <p:xfrm>
          <a:off x="1378585" y="5436235"/>
          <a:ext cx="9412605" cy="107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31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56.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哈夫曼编码是前缀编码，各个编码的前缀不同，因此直接拿编码序列与哈夫曼编码一一比对即可。序列可分割为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0100 011 001 001 011 11 0101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，译码结果是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 f e e f g d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。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正确。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9660451"/>
              </p:ext>
            </p:extLst>
          </p:nvPr>
        </p:nvGraphicFramePr>
        <p:xfrm>
          <a:off x="1171575" y="1073785"/>
          <a:ext cx="8536305" cy="298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3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57.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410294"/>
              </p:ext>
            </p:extLst>
          </p:nvPr>
        </p:nvGraphicFramePr>
        <p:xfrm>
          <a:off x="1171575" y="4434205"/>
          <a:ext cx="8536305" cy="1759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9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58.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599" y="1450340"/>
            <a:ext cx="6811010" cy="2341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734" y="4850447"/>
            <a:ext cx="7000875" cy="11144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8497286"/>
              </p:ext>
            </p:extLst>
          </p:nvPr>
        </p:nvGraphicFramePr>
        <p:xfrm>
          <a:off x="2258695" y="1073785"/>
          <a:ext cx="7449185" cy="105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4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57.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根据二叉排序树的特性：中序遍历（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LNR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）得到的是一个递增序列。图中二叉排序树的中序遍历序列为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zh-CN" sz="1600" b="0" i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altLang="zh-CN" sz="1600" b="0" i="0" u="none" strike="noStrike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altLang="zh-CN" sz="1600" b="0" i="0" u="none" strike="noStrike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altLang="zh-CN" sz="1600" b="0" i="0" u="none" strike="noStrike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altLang="zh-CN" sz="1600" b="0" i="0" u="none" strike="noStrike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，可知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zh-CN" sz="1600" b="0" i="0" u="none" strike="noStrike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&lt;x</a:t>
                      </a:r>
                      <a:r>
                        <a:rPr lang="en-US" altLang="zh-CN" sz="1600" b="0" i="0" u="none" strike="noStrike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&lt;x</a:t>
                      </a:r>
                      <a:r>
                        <a:rPr lang="en-US" altLang="zh-CN" sz="1600" b="0" i="0" u="none" strike="noStrike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。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50142"/>
              </p:ext>
            </p:extLst>
          </p:nvPr>
        </p:nvGraphicFramePr>
        <p:xfrm>
          <a:off x="2258695" y="2724785"/>
          <a:ext cx="7449185" cy="369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3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58.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构造一棵符合题意的哈夫曼树，如下图所示：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以左子树为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，右子树为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，可知答案为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。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455" y="3734435"/>
            <a:ext cx="2400300" cy="2571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0486775"/>
              </p:ext>
            </p:extLst>
          </p:nvPr>
        </p:nvGraphicFramePr>
        <p:xfrm>
          <a:off x="946732" y="1245738"/>
          <a:ext cx="9397418" cy="2530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0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59.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8200818"/>
              </p:ext>
            </p:extLst>
          </p:nvPr>
        </p:nvGraphicFramePr>
        <p:xfrm>
          <a:off x="943544" y="4083976"/>
          <a:ext cx="9397418" cy="1416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6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60.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74" y="1693545"/>
            <a:ext cx="7200900" cy="1914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324" y="4518113"/>
            <a:ext cx="70294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5984924"/>
              </p:ext>
            </p:extLst>
          </p:nvPr>
        </p:nvGraphicFramePr>
        <p:xfrm>
          <a:off x="946732" y="1062348"/>
          <a:ext cx="8833062" cy="4735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3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59.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0142335"/>
              </p:ext>
            </p:extLst>
          </p:nvPr>
        </p:nvGraphicFramePr>
        <p:xfrm>
          <a:off x="946732" y="5873771"/>
          <a:ext cx="8833062" cy="978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3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60.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en-US" altLang="zh-CN" sz="16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89" y="6217983"/>
            <a:ext cx="7316470" cy="5327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树和二叉树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616" y="1480089"/>
            <a:ext cx="4641850" cy="3975941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1006" y="2804367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章 图</a:t>
            </a:r>
          </a:p>
        </p:txBody>
      </p:sp>
      <p:sp>
        <p:nvSpPr>
          <p:cNvPr id="15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30" grpId="0" animBg="1"/>
      <p:bldP spid="14" grpId="0"/>
      <p:bldP spid="15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598554" y="3943036"/>
            <a:ext cx="10430376" cy="282603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8554" y="2868899"/>
            <a:ext cx="10430376" cy="93324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8554" y="1098794"/>
            <a:ext cx="10430376" cy="166322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728489" y="1205672"/>
            <a:ext cx="9450935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【2009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下列关于无向连通图特性的叙述中，正确的是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3544" y="1568449"/>
            <a:ext cx="10206212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Ⅰ.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所有顶点的度之和为偶数。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Ⅱ.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边数大于顶点个数减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Ⅲ.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至少有一个顶点的度为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4" name="文本框 8"/>
          <p:cNvSpPr txBox="1"/>
          <p:nvPr/>
        </p:nvSpPr>
        <p:spPr>
          <a:xfrm>
            <a:off x="943544" y="2331943"/>
            <a:ext cx="6929572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只有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Ⅰ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只有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Ⅱ		C. Ⅰ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Ⅱ		D. Ⅰ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8"/>
              <p:cNvSpPr txBox="1"/>
              <p:nvPr/>
            </p:nvSpPr>
            <p:spPr>
              <a:xfrm>
                <a:off x="728489" y="2985054"/>
                <a:ext cx="10358755" cy="56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2. 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（数据结构习题解析第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111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17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题） 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【2010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若无向连通图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 = (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中含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7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个顶点，要保证图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G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在任何情况下都是联连通的，则需要的边数最少是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 )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9" y="2985054"/>
                <a:ext cx="10358755" cy="564385"/>
              </a:xfrm>
              <a:prstGeom prst="rect">
                <a:avLst/>
              </a:prstGeom>
              <a:blipFill>
                <a:blip r:embed="rId2"/>
                <a:stretch>
                  <a:fillRect l="-412" t="-1087" b="-130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8"/>
          <p:cNvSpPr txBox="1"/>
          <p:nvPr/>
        </p:nvSpPr>
        <p:spPr>
          <a:xfrm>
            <a:off x="1044267" y="3479937"/>
            <a:ext cx="6877050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6		B. 15		C. 16		D. 21</a:t>
            </a:r>
          </a:p>
        </p:txBody>
      </p:sp>
      <p:sp>
        <p:nvSpPr>
          <p:cNvPr id="48" name="文本框 8"/>
          <p:cNvSpPr txBox="1"/>
          <p:nvPr/>
        </p:nvSpPr>
        <p:spPr>
          <a:xfrm>
            <a:off x="790248" y="4083110"/>
            <a:ext cx="10359390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 【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所示的有向图进行拓扑排序，可以得到不同的拓扑序列的个数是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1042362" y="4610544"/>
            <a:ext cx="6877050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4		B. 3		C. 2		D. 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79" y="4435759"/>
            <a:ext cx="2346325" cy="2207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/>
      <p:bldP spid="44" grpId="0"/>
      <p:bldP spid="45" grpId="0"/>
      <p:bldP spid="47" grpId="0"/>
      <p:bldP spid="48" grpId="0"/>
      <p:bldP spid="50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8554" y="3351015"/>
            <a:ext cx="10430376" cy="159077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8554" y="1077187"/>
            <a:ext cx="10430376" cy="178031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48724"/>
          <a:stretch/>
        </p:blipFill>
        <p:spPr>
          <a:xfrm>
            <a:off x="728489" y="4057266"/>
            <a:ext cx="6432550" cy="7293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43529"/>
          <a:stretch/>
        </p:blipFill>
        <p:spPr>
          <a:xfrm>
            <a:off x="943544" y="1739914"/>
            <a:ext cx="6719526" cy="949498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7" name="文本框 8">
            <a:extLst>
              <a:ext uri="{FF2B5EF4-FFF2-40B4-BE49-F238E27FC236}">
                <a16:creationId xmlns:a16="http://schemas.microsoft.com/office/drawing/2014/main" id="{B5DF32B0-6DDC-450B-8840-DED12B93E74D}"/>
              </a:ext>
            </a:extLst>
          </p:cNvPr>
          <p:cNvSpPr txBox="1"/>
          <p:nvPr/>
        </p:nvSpPr>
        <p:spPr>
          <a:xfrm>
            <a:off x="644253" y="1083977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4AAF6E51-0AEE-46F6-827E-DBC8C5A60CC7}"/>
              </a:ext>
            </a:extLst>
          </p:cNvPr>
          <p:cNvSpPr txBox="1"/>
          <p:nvPr/>
        </p:nvSpPr>
        <p:spPr>
          <a:xfrm>
            <a:off x="689952" y="3405020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1006" y="2804367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章 线性表</a:t>
            </a:r>
          </a:p>
        </p:txBody>
      </p:sp>
      <p:sp>
        <p:nvSpPr>
          <p:cNvPr id="15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30" grpId="0" animBg="1"/>
      <p:bldP spid="14" grpId="0"/>
      <p:bldP spid="15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27763" y="1316062"/>
            <a:ext cx="10430376" cy="467460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5425"/>
          <a:stretch/>
        </p:blipFill>
        <p:spPr>
          <a:xfrm>
            <a:off x="943544" y="2034173"/>
            <a:ext cx="6438900" cy="3796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0" name="文本框 8">
            <a:extLst>
              <a:ext uri="{FF2B5EF4-FFF2-40B4-BE49-F238E27FC236}">
                <a16:creationId xmlns:a16="http://schemas.microsoft.com/office/drawing/2014/main" id="{BDD0FB95-5751-467A-892D-F7AD43D98C88}"/>
              </a:ext>
            </a:extLst>
          </p:cNvPr>
          <p:cNvSpPr txBox="1"/>
          <p:nvPr/>
        </p:nvSpPr>
        <p:spPr>
          <a:xfrm>
            <a:off x="819161" y="1435932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28489" y="4416842"/>
            <a:ext cx="10430376" cy="109682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3035034"/>
            <a:ext cx="10430376" cy="109682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8489" y="1192170"/>
            <a:ext cx="10430376" cy="166295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43544" y="1257207"/>
            <a:ext cx="9693080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【2011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下列关于图的叙述中，正确是的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6788" y="1631127"/>
            <a:ext cx="10206212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Ⅰ.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回路是简单路径。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Ⅱ.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存储稀疏图，用邻接矩阵比邻接表更省空间。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Ⅲ.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若有向图中存在拓扑序列，则该图不存在回路。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4" name="文本框 8"/>
          <p:cNvSpPr txBox="1"/>
          <p:nvPr/>
        </p:nvSpPr>
        <p:spPr>
          <a:xfrm>
            <a:off x="1044267" y="2430745"/>
            <a:ext cx="6929572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Ⅱ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Ⅰ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Ⅱ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Ⅲ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Ⅰ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8"/>
              <p:cNvSpPr txBox="1"/>
              <p:nvPr/>
            </p:nvSpPr>
            <p:spPr>
              <a:xfrm>
                <a:off x="943544" y="3185570"/>
                <a:ext cx="10359390" cy="56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5. 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（数据结构习题解析第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111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题）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【2012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对于有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个节点、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条边且使用邻接表存储的有向图进行广度优先遍历，其算法的时间复杂度是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 )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44" y="3185570"/>
                <a:ext cx="10359390" cy="564385"/>
              </a:xfrm>
              <a:prstGeom prst="rect">
                <a:avLst/>
              </a:prstGeom>
              <a:blipFill>
                <a:blip r:embed="rId2"/>
                <a:stretch>
                  <a:fillRect l="-412" r="-2178" b="-130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8"/>
              <p:cNvSpPr txBox="1"/>
              <p:nvPr/>
            </p:nvSpPr>
            <p:spPr>
              <a:xfrm>
                <a:off x="1096789" y="3722808"/>
                <a:ext cx="6877050" cy="326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A. O(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		B. O(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		C. O(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		D. O(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  <m:r>
                      <a:rPr kumimoji="1" lang="zh-CN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7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789" y="3722808"/>
                <a:ext cx="6877050" cy="326390"/>
              </a:xfrm>
              <a:prstGeom prst="rect">
                <a:avLst/>
              </a:prstGeom>
              <a:blipFill>
                <a:blip r:embed="rId3"/>
                <a:stretch>
                  <a:fillRect l="-621" b="-169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8"/>
          <p:cNvSpPr txBox="1"/>
          <p:nvPr/>
        </p:nvSpPr>
        <p:spPr>
          <a:xfrm>
            <a:off x="943861" y="4519558"/>
            <a:ext cx="10358755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若用邻接矩阵存储有向图，矩阵中主对角线以下的元素均为零，则关于该图拓扑序列的结论是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1044267" y="5083943"/>
            <a:ext cx="10257155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存在，且唯一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存在，且不唯一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存在，可能不唯一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无法确定是否存在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ldLvl="0" animBg="1"/>
      <p:bldP spid="44" grpId="0"/>
      <p:bldP spid="45" grpId="0"/>
      <p:bldP spid="47" grpId="0"/>
      <p:bldP spid="48" grpId="0"/>
      <p:bldP spid="50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80812" y="4206395"/>
            <a:ext cx="10430376" cy="208749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3544" y="1113413"/>
            <a:ext cx="10430376" cy="285230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39039"/>
          <a:stretch/>
        </p:blipFill>
        <p:spPr>
          <a:xfrm>
            <a:off x="1177799" y="4913384"/>
            <a:ext cx="6521450" cy="10296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t="27200"/>
          <a:stretch/>
        </p:blipFill>
        <p:spPr>
          <a:xfrm>
            <a:off x="1209549" y="1809728"/>
            <a:ext cx="6457950" cy="1895343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1" name="文本框 8">
            <a:extLst>
              <a:ext uri="{FF2B5EF4-FFF2-40B4-BE49-F238E27FC236}">
                <a16:creationId xmlns:a16="http://schemas.microsoft.com/office/drawing/2014/main" id="{AA9248DC-A687-42F3-B928-D5B8E55760E6}"/>
              </a:ext>
            </a:extLst>
          </p:cNvPr>
          <p:cNvSpPr txBox="1"/>
          <p:nvPr/>
        </p:nvSpPr>
        <p:spPr>
          <a:xfrm>
            <a:off x="1034942" y="1211487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33C44A5D-CA73-4E0D-B759-B05BAE54155D}"/>
              </a:ext>
            </a:extLst>
          </p:cNvPr>
          <p:cNvSpPr txBox="1"/>
          <p:nvPr/>
        </p:nvSpPr>
        <p:spPr>
          <a:xfrm>
            <a:off x="1034942" y="4315143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44" y="1113413"/>
            <a:ext cx="10430376" cy="15403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58399"/>
          <a:stretch/>
        </p:blipFill>
        <p:spPr>
          <a:xfrm>
            <a:off x="1176135" y="1877747"/>
            <a:ext cx="6432550" cy="49135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685BE98-20BD-4B4E-8518-05B745EAC442}"/>
              </a:ext>
            </a:extLst>
          </p:cNvPr>
          <p:cNvSpPr txBox="1"/>
          <p:nvPr/>
        </p:nvSpPr>
        <p:spPr>
          <a:xfrm>
            <a:off x="989243" y="1205346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28489" y="4791781"/>
            <a:ext cx="10430376" cy="194405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8489" y="1186831"/>
            <a:ext cx="10430376" cy="15403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2893224"/>
            <a:ext cx="10430376" cy="173249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848794" y="1298937"/>
                <a:ext cx="10360025" cy="822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7.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（数据结构习题解析第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111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22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题）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【2012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题】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对图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6.4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的有向带权图，若采用迪杰斯特拉（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Dijkstra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）算法求源点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到其他各顶点的最短路径，则得到的第一条最短路径的目标是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，第二条最短路径的目标顶点是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，后序得到的其余各最短路径的目标顶点依次是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( )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94" y="1298937"/>
                <a:ext cx="10360025" cy="822918"/>
              </a:xfrm>
              <a:prstGeom prst="rect">
                <a:avLst/>
              </a:prstGeom>
              <a:blipFill>
                <a:blip r:embed="rId2"/>
                <a:stretch>
                  <a:fillRect l="-41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8"/>
          <p:cNvSpPr txBox="1"/>
          <p:nvPr/>
        </p:nvSpPr>
        <p:spPr>
          <a:xfrm>
            <a:off x="1033135" y="2120563"/>
            <a:ext cx="6096000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d, e, f		B. e, d, f		C. f, d, e		D. f, e, d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848793" y="3034020"/>
            <a:ext cx="10430375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下列关于最小生成树的说法中，正确的是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52654" y="3317955"/>
            <a:ext cx="10206211" cy="9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最小生成树的代价唯一。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Ⅱ.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权值最小的边一定会出现在所有的最小生成树中。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Ⅲ.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用普里姆（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Prim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）算法从不同顶点开始得到的最小生成树一定相同。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Ⅳ.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使用普里姆和克鲁斯卡尔（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Kruskal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）算法得到的最小生成树总不相同。</a:t>
            </a:r>
          </a:p>
        </p:txBody>
      </p:sp>
      <p:sp>
        <p:nvSpPr>
          <p:cNvPr id="47" name="文本框 8"/>
          <p:cNvSpPr txBox="1"/>
          <p:nvPr/>
        </p:nvSpPr>
        <p:spPr>
          <a:xfrm>
            <a:off x="1042296" y="4244894"/>
            <a:ext cx="6877050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Ⅰ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Ⅱ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Ⅰ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Ⅲ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Ⅱ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8"/>
              <p:cNvSpPr txBox="1"/>
              <p:nvPr/>
            </p:nvSpPr>
            <p:spPr>
              <a:xfrm>
                <a:off x="920632" y="4909658"/>
                <a:ext cx="9863909" cy="305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9. 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（数据结构习题解析第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112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24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题）【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2013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题】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设图的邻接矩阵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如图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6.5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所示。各顶点的度依次是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 )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2" y="4909658"/>
                <a:ext cx="9863909" cy="305468"/>
              </a:xfrm>
              <a:prstGeom prst="rect">
                <a:avLst/>
              </a:prstGeom>
              <a:blipFill>
                <a:blip r:embed="rId3"/>
                <a:stretch>
                  <a:fillRect l="-433" b="-2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8"/>
          <p:cNvSpPr txBox="1"/>
          <p:nvPr/>
        </p:nvSpPr>
        <p:spPr>
          <a:xfrm>
            <a:off x="1042296" y="5266845"/>
            <a:ext cx="687705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			B. 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			D. 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354" y="1849704"/>
            <a:ext cx="295275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539" y="5154614"/>
            <a:ext cx="2353310" cy="1520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5" grpId="0"/>
      <p:bldP spid="46" grpId="0" bldLvl="0" animBg="1"/>
      <p:bldP spid="47" grpId="0"/>
      <p:bldP spid="48" grpId="0"/>
      <p:bldP spid="50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43544" y="1309044"/>
            <a:ext cx="10430376" cy="467051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6984"/>
          <a:stretch/>
        </p:blipFill>
        <p:spPr>
          <a:xfrm>
            <a:off x="1248077" y="2059818"/>
            <a:ext cx="6735329" cy="360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D11CB0B-3251-4E5A-8253-4297EFC3EE81}"/>
              </a:ext>
            </a:extLst>
          </p:cNvPr>
          <p:cNvSpPr txBox="1"/>
          <p:nvPr/>
        </p:nvSpPr>
        <p:spPr>
          <a:xfrm>
            <a:off x="989243" y="1416853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36695" y="4552406"/>
            <a:ext cx="10430376" cy="213607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3544" y="1113412"/>
            <a:ext cx="10430376" cy="302000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41466" b="-1"/>
          <a:stretch/>
        </p:blipFill>
        <p:spPr>
          <a:xfrm>
            <a:off x="1235267" y="5183841"/>
            <a:ext cx="7426275" cy="10836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24439"/>
          <a:stretch/>
        </p:blipFill>
        <p:spPr>
          <a:xfrm>
            <a:off x="1235267" y="1809971"/>
            <a:ext cx="6515491" cy="213607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404CC3E-1174-4FBD-814E-7581A34EE8A4}"/>
              </a:ext>
            </a:extLst>
          </p:cNvPr>
          <p:cNvSpPr txBox="1"/>
          <p:nvPr/>
        </p:nvSpPr>
        <p:spPr>
          <a:xfrm>
            <a:off x="989243" y="1137571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AD3610-EE8B-468B-ADFA-D557E915F630}"/>
              </a:ext>
            </a:extLst>
          </p:cNvPr>
          <p:cNvSpPr txBox="1"/>
          <p:nvPr/>
        </p:nvSpPr>
        <p:spPr>
          <a:xfrm>
            <a:off x="989243" y="4552406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12913" y="4812500"/>
            <a:ext cx="10430376" cy="211621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9262" y="3033881"/>
            <a:ext cx="10430376" cy="167205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55822"/>
            <a:ext cx="10430376" cy="178105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84" y="5131668"/>
            <a:ext cx="1857375" cy="17970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848794" y="1260562"/>
            <a:ext cx="10360025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】若对图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所示的无向图进行遍历，则下列选项中，不是广度优先遍历序列的是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44" name="文本框 8"/>
          <p:cNvSpPr txBox="1"/>
          <p:nvPr/>
        </p:nvSpPr>
        <p:spPr>
          <a:xfrm>
            <a:off x="996190" y="1764217"/>
            <a:ext cx="6929572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h, c, a, b, d, e, g, f			B. e, a, f, g, b, h, c, d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d, b, c, a, h, e, f, g			D. a, b, c, d, h, e, f, g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848793" y="3109879"/>
            <a:ext cx="8211487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AOE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网表示一项包含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个活动的工程。通过同时加快若干活动的进度可以缩短整个工程的工期。下列选项在，加快其进度就可以缩短工程工期的是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1042362" y="3912260"/>
            <a:ext cx="6877050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c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		B. d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		C. f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		D. f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</a:t>
            </a:r>
          </a:p>
        </p:txBody>
      </p:sp>
      <p:sp>
        <p:nvSpPr>
          <p:cNvPr id="48" name="文本框 8"/>
          <p:cNvSpPr txBox="1"/>
          <p:nvPr/>
        </p:nvSpPr>
        <p:spPr>
          <a:xfrm>
            <a:off x="864853" y="4900060"/>
            <a:ext cx="807071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 【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对如图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所示的有向图进行拓扑排序，得到的拓扑序列可能是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1048712" y="5445358"/>
            <a:ext cx="687705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			B. 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			D. 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940" y="1563000"/>
            <a:ext cx="1653003" cy="18162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281" y="3414218"/>
            <a:ext cx="29972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5" grpId="0"/>
      <p:bldP spid="47" grpId="0"/>
      <p:bldP spid="48" grpId="0"/>
      <p:bldP spid="50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43544" y="4647768"/>
            <a:ext cx="10430376" cy="188687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3544" y="1185701"/>
            <a:ext cx="10430376" cy="314905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41195"/>
          <a:stretch/>
        </p:blipFill>
        <p:spPr>
          <a:xfrm>
            <a:off x="1144344" y="5285542"/>
            <a:ext cx="6851903" cy="10650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24839"/>
          <a:stretch/>
        </p:blipFill>
        <p:spPr>
          <a:xfrm>
            <a:off x="1144344" y="1850926"/>
            <a:ext cx="6559349" cy="221023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D474F5E-C644-49CD-96B4-0532B20F1444}"/>
              </a:ext>
            </a:extLst>
          </p:cNvPr>
          <p:cNvSpPr txBox="1"/>
          <p:nvPr/>
        </p:nvSpPr>
        <p:spPr>
          <a:xfrm>
            <a:off x="989243" y="1264320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326F34-E431-47C6-8478-4519E4143C63}"/>
              </a:ext>
            </a:extLst>
          </p:cNvPr>
          <p:cNvSpPr txBox="1"/>
          <p:nvPr/>
        </p:nvSpPr>
        <p:spPr>
          <a:xfrm>
            <a:off x="989243" y="4687301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43544" y="1309044"/>
            <a:ext cx="10430376" cy="287299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26622"/>
          <a:stretch/>
        </p:blipFill>
        <p:spPr>
          <a:xfrm>
            <a:off x="1091461" y="2017788"/>
            <a:ext cx="6461472" cy="1924639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DB04B93-CF24-4485-B5BE-AE646498BECB}"/>
              </a:ext>
            </a:extLst>
          </p:cNvPr>
          <p:cNvSpPr txBox="1"/>
          <p:nvPr/>
        </p:nvSpPr>
        <p:spPr>
          <a:xfrm>
            <a:off x="989243" y="1419547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28489" y="3263530"/>
            <a:ext cx="10657114" cy="185248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8489" y="1265984"/>
            <a:ext cx="10657114" cy="166258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850557" y="1306981"/>
                <a:ext cx="8831659" cy="305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1.(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14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</a:t>
                </a:r>
                <a:r>
                  <a:rPr kumimoji="1" lang="zh-CN" altLang="en-US" sz="1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双向链表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存储结构中，删除</a:t>
                </a:r>
                <a14:m>
                  <m:oMath xmlns:m="http://schemas.openxmlformats.org/officeDocument/2006/math">
                    <m:r>
                      <a:rPr kumimoji="1" lang="en-US" altLang="zh-CN" sz="14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𝑝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所指的结点时须修改指针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  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57" y="1306981"/>
                <a:ext cx="8831659" cy="305853"/>
              </a:xfrm>
              <a:prstGeom prst="rect">
                <a:avLst/>
              </a:prstGeom>
              <a:blipFill>
                <a:blip r:embed="rId2"/>
                <a:stretch>
                  <a:fillRect l="-483" b="-235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8"/>
          <p:cNvSpPr txBox="1"/>
          <p:nvPr/>
        </p:nvSpPr>
        <p:spPr>
          <a:xfrm>
            <a:off x="1048941" y="1659185"/>
            <a:ext cx="6929572" cy="10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p-&gt;prior-&gt;next = p-&gt;next; p-&gt;next-&gt;prior = p-&gt;prior;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p-next = p-&gt;next-&gt;next; p-&gt;next-&gt;prior = p;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p-&gt;prior-&gt;next = p; p-&gt;prior = p-&gt;prior-&gt;prior;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p-&gt;prior = p-&gt;next-&gt;next; p-&gt;next = p-&gt;prior-&gt;prior;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850556" y="3372490"/>
            <a:ext cx="10157686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kumimoji="1"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双向循环链表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指针所指的结点后插入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所指向的新结点，其修改指针的操作是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1048941" y="3787303"/>
            <a:ext cx="6929572" cy="10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 = q; q-&gt;prior = p; p-&gt;next-&gt;prior = q; q-&gt;next = q;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Tx/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 = q; p-&gt;next-&gt;prior = q; q-&gt;prior = p; q-&gt;next = p-&gt;next;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Tx/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q-&gt;prior = p; q-&gt;next = p-&gt;next; p-&gt;next-&gt;prior = q; p-&gt;next = q; 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Tx/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q-&gt;prior = p; q-&gt;next = p-&gt;next; p-&gt;next = q; p-&gt;next-&gt;prior = q;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4" grpId="0"/>
      <p:bldP spid="44" grpId="0"/>
      <p:bldP spid="22" grpId="0"/>
      <p:bldP spid="23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12277" y="4856279"/>
            <a:ext cx="10430376" cy="167836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2277" y="2522595"/>
            <a:ext cx="10430376" cy="216080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85055"/>
            <a:ext cx="10430376" cy="116149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203" y="4899907"/>
            <a:ext cx="1621790" cy="183832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848794" y="1268963"/>
                <a:ext cx="10360025" cy="56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13. 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（数据结构习题解析第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113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28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题）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【2015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题】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设有向图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𝐺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 = (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，顶点集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} 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𝐸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 = {&lt;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&gt;,&lt;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&gt;,&lt;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&gt;,&lt;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&gt;}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若从顶点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开始对图进行深度优先遍历，则可能得到的不同遍历序列个数是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( )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94" y="1268963"/>
                <a:ext cx="10360025" cy="564385"/>
              </a:xfrm>
              <a:prstGeom prst="rect">
                <a:avLst/>
              </a:prstGeom>
              <a:blipFill>
                <a:blip r:embed="rId3"/>
                <a:stretch>
                  <a:fillRect l="-412" b="-129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8"/>
          <p:cNvSpPr txBox="1"/>
          <p:nvPr/>
        </p:nvSpPr>
        <p:spPr>
          <a:xfrm>
            <a:off x="943531" y="1893632"/>
            <a:ext cx="6929572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2		B. 3		C. 4		D.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8"/>
              <p:cNvSpPr txBox="1"/>
              <p:nvPr/>
            </p:nvSpPr>
            <p:spPr>
              <a:xfrm>
                <a:off x="849429" y="2650868"/>
                <a:ext cx="10359390" cy="56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14. 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（数据结构习题解析第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113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29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题）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【2015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求图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6.9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所示带权图的最小（代价）生成树时，可能是克鲁斯卡尔（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Kruskal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）算法第二次选中但不是普里姆（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Prim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）算法（从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开始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）第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次选中的边是 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 )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29" y="2650868"/>
                <a:ext cx="10359390" cy="564385"/>
              </a:xfrm>
              <a:prstGeom prst="rect">
                <a:avLst/>
              </a:prstGeom>
              <a:blipFill>
                <a:blip r:embed="rId4"/>
                <a:stretch>
                  <a:fillRect l="-353" b="-130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8"/>
              <p:cNvSpPr txBox="1"/>
              <p:nvPr/>
            </p:nvSpPr>
            <p:spPr>
              <a:xfrm>
                <a:off x="943531" y="3217823"/>
                <a:ext cx="6877050" cy="326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A. 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B. 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C. 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D. 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31" y="3217823"/>
                <a:ext cx="6877050" cy="326390"/>
              </a:xfrm>
              <a:prstGeom prst="rect">
                <a:avLst/>
              </a:prstGeom>
              <a:blipFill rotWithShape="1">
                <a:blip r:embed="rId5"/>
                <a:stretch>
                  <a:fillRect l="-8" t="-85" r="8" b="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8"/>
          <p:cNvSpPr txBox="1"/>
          <p:nvPr/>
        </p:nvSpPr>
        <p:spPr>
          <a:xfrm>
            <a:off x="943531" y="4910764"/>
            <a:ext cx="8355110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题）【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下列选项中，不是如图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所示图的深度优先搜索序列的是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8"/>
              <p:cNvSpPr txBox="1"/>
              <p:nvPr/>
            </p:nvSpPr>
            <p:spPr>
              <a:xfrm>
                <a:off x="996053" y="5420059"/>
                <a:ext cx="6877050" cy="584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	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kumimoji="1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	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53" y="5420059"/>
                <a:ext cx="6877050" cy="584835"/>
              </a:xfrm>
              <a:prstGeom prst="rect">
                <a:avLst/>
              </a:prstGeom>
              <a:blipFill>
                <a:blip r:embed="rId6"/>
                <a:stretch>
                  <a:fillRect l="-531" b="-93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315" y="2933060"/>
            <a:ext cx="1979295" cy="1684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5" grpId="0"/>
      <p:bldP spid="47" grpId="0"/>
      <p:bldP spid="48" grpId="0"/>
      <p:bldP spid="50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43544" y="4616015"/>
            <a:ext cx="10430376" cy="168393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3544" y="1139190"/>
            <a:ext cx="10430376" cy="318296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49010"/>
          <a:stretch/>
        </p:blipFill>
        <p:spPr>
          <a:xfrm>
            <a:off x="1125789" y="5267668"/>
            <a:ext cx="8014734" cy="9022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25790"/>
          <a:stretch/>
        </p:blipFill>
        <p:spPr>
          <a:xfrm>
            <a:off x="1287154" y="1917504"/>
            <a:ext cx="6618663" cy="2164899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4D21D57-8459-4240-A971-051AA38B7591}"/>
              </a:ext>
            </a:extLst>
          </p:cNvPr>
          <p:cNvSpPr txBox="1"/>
          <p:nvPr/>
        </p:nvSpPr>
        <p:spPr>
          <a:xfrm>
            <a:off x="989243" y="1252015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5A55B6-B675-4C43-9F6E-42F0545A7639}"/>
              </a:ext>
            </a:extLst>
          </p:cNvPr>
          <p:cNvSpPr txBox="1"/>
          <p:nvPr/>
        </p:nvSpPr>
        <p:spPr>
          <a:xfrm>
            <a:off x="989243" y="4660741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43544" y="1204238"/>
            <a:ext cx="10430376" cy="456983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19877"/>
          <a:stretch/>
        </p:blipFill>
        <p:spPr>
          <a:xfrm>
            <a:off x="1114646" y="2017788"/>
            <a:ext cx="7479380" cy="3384745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2F0C63E-9C41-47C2-85BD-59993EDED4D6}"/>
              </a:ext>
            </a:extLst>
          </p:cNvPr>
          <p:cNvSpPr txBox="1"/>
          <p:nvPr/>
        </p:nvSpPr>
        <p:spPr>
          <a:xfrm>
            <a:off x="989243" y="1419547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28489" y="2234970"/>
            <a:ext cx="10430376" cy="15403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22491"/>
            <a:ext cx="10430376" cy="88012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2829" y="4033520"/>
            <a:ext cx="10430376" cy="258663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798840" y="1216169"/>
                <a:ext cx="10360025" cy="56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16. 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（数据结构习题解析第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113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31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题） 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【2016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</a:t>
                </a: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题】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对于有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个顶点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条边的有向图采用邻接表存储，则拓扑排序算法的时间复杂度是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( )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40" y="1216169"/>
                <a:ext cx="10360025" cy="564385"/>
              </a:xfrm>
              <a:prstGeom prst="rect">
                <a:avLst/>
              </a:prstGeom>
              <a:blipFill>
                <a:blip r:embed="rId3"/>
                <a:stretch>
                  <a:fillRect l="-412" b="-130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8"/>
              <p:cNvSpPr txBox="1"/>
              <p:nvPr/>
            </p:nvSpPr>
            <p:spPr>
              <a:xfrm>
                <a:off x="989840" y="1664706"/>
                <a:ext cx="6929572" cy="335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A. O(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𝑛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		B. O(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		C.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		D. O(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  <m:r>
                      <a:rPr kumimoji="1" lang="zh-CN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40" y="1664706"/>
                <a:ext cx="6929572" cy="335915"/>
              </a:xfrm>
              <a:prstGeom prst="rect">
                <a:avLst/>
              </a:prstGeom>
              <a:blipFill>
                <a:blip r:embed="rId4"/>
                <a:stretch>
                  <a:fillRect l="-528" b="-145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8"/>
          <p:cNvSpPr txBox="1"/>
          <p:nvPr/>
        </p:nvSpPr>
        <p:spPr>
          <a:xfrm>
            <a:off x="800110" y="2347983"/>
            <a:ext cx="1035875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使用迪杰斯特拉（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Dijkstra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）算法求图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6.11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中从顶点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到其他各顶点的最短路径，依次得到的各最短路径的目标顶点是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1033135" y="2932818"/>
            <a:ext cx="501777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			B. 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	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				D. 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8" name="文本框 8"/>
          <p:cNvSpPr txBox="1"/>
          <p:nvPr/>
        </p:nvSpPr>
        <p:spPr>
          <a:xfrm>
            <a:off x="860984" y="4138706"/>
            <a:ext cx="1025461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 【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已知有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各顶点（顶点编号为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0~5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）的有向带权图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，其邻接矩阵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为上三角矩阵，按行为主序（行优先）保存在如下的一维数组中。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1042362" y="5406166"/>
            <a:ext cx="687705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要求：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）写出图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的邻接矩阵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）画出有向带权图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）求图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的关键路径，并计算该关键路径的长度。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265" y="2592070"/>
            <a:ext cx="2673350" cy="1441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893" y="4771815"/>
            <a:ext cx="8263890" cy="528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5" grpId="0"/>
      <p:bldP spid="47" grpId="0"/>
      <p:bldP spid="48" grpId="0"/>
      <p:bldP spid="50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43544" y="3118715"/>
            <a:ext cx="10430376" cy="37392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3544" y="1110437"/>
            <a:ext cx="10430376" cy="190040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17666"/>
          <a:stretch/>
        </p:blipFill>
        <p:spPr>
          <a:xfrm>
            <a:off x="1106733" y="3811082"/>
            <a:ext cx="6170930" cy="299419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41815"/>
          <a:stretch/>
        </p:blipFill>
        <p:spPr>
          <a:xfrm>
            <a:off x="1187136" y="1779362"/>
            <a:ext cx="6968378" cy="1051427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9328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F0D5B27-D972-4D24-A13A-B9D2E0D5CD9B}"/>
              </a:ext>
            </a:extLst>
          </p:cNvPr>
          <p:cNvSpPr txBox="1"/>
          <p:nvPr/>
        </p:nvSpPr>
        <p:spPr>
          <a:xfrm>
            <a:off x="989243" y="1181121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E3C8B4-0810-4A34-A8B8-3281A267A409}"/>
              </a:ext>
            </a:extLst>
          </p:cNvPr>
          <p:cNvSpPr txBox="1"/>
          <p:nvPr/>
        </p:nvSpPr>
        <p:spPr>
          <a:xfrm>
            <a:off x="989243" y="3212841"/>
            <a:ext cx="10338978" cy="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43544" y="976767"/>
            <a:ext cx="10430376" cy="574253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3348"/>
          <a:stretch/>
        </p:blipFill>
        <p:spPr>
          <a:xfrm>
            <a:off x="1182032" y="1324066"/>
            <a:ext cx="5728169" cy="5297786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9328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754" y="1956200"/>
            <a:ext cx="2432050" cy="13144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754" y="3848033"/>
            <a:ext cx="2393950" cy="13017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635A58B-AF28-452D-8A8A-ECE0589D3027}"/>
              </a:ext>
            </a:extLst>
          </p:cNvPr>
          <p:cNvSpPr txBox="1"/>
          <p:nvPr/>
        </p:nvSpPr>
        <p:spPr>
          <a:xfrm>
            <a:off x="989243" y="1004766"/>
            <a:ext cx="10338978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28489" y="1222462"/>
            <a:ext cx="10430376" cy="208581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43610" y="1257300"/>
            <a:ext cx="1036002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【2009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带权图（权值非负，表示边连接的两顶点间的距离）的最短路径问题是找出从初始顶点到目标顶点之间的一条最短路径。假定从初始顶点到目标顶点之间存在路径，现有一种解决该问题的方法：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8"/>
              <p:cNvSpPr txBox="1"/>
              <p:nvPr/>
            </p:nvSpPr>
            <p:spPr>
              <a:xfrm>
                <a:off x="943544" y="1875441"/>
                <a:ext cx="9998075" cy="1360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）设最短路径初始时仅包含初始节点，令当前顶点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为初始顶点；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）选择离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最近且尚未在最短路径中的一个顶点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，加入到最短路径中，修改当前顶点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；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（</a:t>
                </a:r>
                <a:r>
                  <a:rPr kumimoji="1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3</a:t>
                </a: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）重复步骤②，直到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是目标顶点时为止。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请问上述方法能否求得最短路径？若该方法可行，请证明之；否则，请举例说明。</a:t>
                </a:r>
              </a:p>
            </p:txBody>
          </p:sp>
        </mc:Choice>
        <mc:Fallback xmlns="">
          <p:sp>
            <p:nvSpPr>
              <p:cNvPr id="4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44" y="1875441"/>
                <a:ext cx="9998075" cy="1360170"/>
              </a:xfrm>
              <a:prstGeom prst="rect">
                <a:avLst/>
              </a:prstGeom>
              <a:blipFill rotWithShape="1">
                <a:blip r:embed="rId2"/>
                <a:stretch>
                  <a:fillRect l="-6" t="-21" r="6" b="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28489" y="1264285"/>
            <a:ext cx="10430376" cy="324607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11539"/>
          <a:stretch/>
        </p:blipFill>
        <p:spPr>
          <a:xfrm>
            <a:off x="1033135" y="1721069"/>
            <a:ext cx="8566150" cy="2454759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6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图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E6B61D6-8B2E-47E3-B01E-A77FD4516179}"/>
              </a:ext>
            </a:extLst>
          </p:cNvPr>
          <p:cNvSpPr txBox="1"/>
          <p:nvPr/>
        </p:nvSpPr>
        <p:spPr>
          <a:xfrm>
            <a:off x="819887" y="1339768"/>
            <a:ext cx="10338978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82D81FE2-502F-4ACD-B371-2481DAB809F7}"/>
              </a:ext>
            </a:extLst>
          </p:cNvPr>
          <p:cNvSpPr/>
          <p:nvPr/>
        </p:nvSpPr>
        <p:spPr>
          <a:xfrm>
            <a:off x="2368550" y="5127588"/>
            <a:ext cx="7512498" cy="116145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5F7A6E-FCE2-418F-ADFD-06F3FE11403B}"/>
              </a:ext>
            </a:extLst>
          </p:cNvPr>
          <p:cNvSpPr/>
          <p:nvPr/>
        </p:nvSpPr>
        <p:spPr>
          <a:xfrm>
            <a:off x="2368550" y="2976461"/>
            <a:ext cx="7515038" cy="176444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560E9C-61EC-4EFC-BE2A-2D68C26E742F}"/>
              </a:ext>
            </a:extLst>
          </p:cNvPr>
          <p:cNvSpPr/>
          <p:nvPr/>
        </p:nvSpPr>
        <p:spPr>
          <a:xfrm>
            <a:off x="2368550" y="919768"/>
            <a:ext cx="7512498" cy="167001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66010" y="893885"/>
          <a:ext cx="7449185" cy="1730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0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74266" y="2976461"/>
          <a:ext cx="7314340" cy="1594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43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366010" y="5092663"/>
          <a:ext cx="7454265" cy="1196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63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t="3936" b="-1"/>
          <a:stretch/>
        </p:blipFill>
        <p:spPr>
          <a:xfrm>
            <a:off x="2836470" y="1226604"/>
            <a:ext cx="6115050" cy="13127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t="2977"/>
          <a:stretch/>
        </p:blipFill>
        <p:spPr>
          <a:xfrm>
            <a:off x="2776855" y="3287806"/>
            <a:ext cx="6000750" cy="13584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t="7530"/>
          <a:stretch/>
        </p:blipFill>
        <p:spPr>
          <a:xfrm>
            <a:off x="2771775" y="5412441"/>
            <a:ext cx="7048500" cy="7838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2263399-8FCD-40DD-8E93-7683303D7E80}"/>
              </a:ext>
            </a:extLst>
          </p:cNvPr>
          <p:cNvSpPr/>
          <p:nvPr/>
        </p:nvSpPr>
        <p:spPr>
          <a:xfrm>
            <a:off x="2165350" y="1506998"/>
            <a:ext cx="7946838" cy="142490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E7E3AAA-B4D0-4BBA-8310-4186D9B8C984}"/>
              </a:ext>
            </a:extLst>
          </p:cNvPr>
          <p:cNvSpPr/>
          <p:nvPr/>
        </p:nvSpPr>
        <p:spPr>
          <a:xfrm>
            <a:off x="2165350" y="3011283"/>
            <a:ext cx="7946838" cy="157416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3841750"/>
            <a:ext cx="7638415" cy="6286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DDE2123-E380-4C94-B109-E6B791A143F2}"/>
              </a:ext>
            </a:extLst>
          </p:cNvPr>
          <p:cNvSpPr/>
          <p:nvPr/>
        </p:nvSpPr>
        <p:spPr>
          <a:xfrm>
            <a:off x="2165350" y="4842363"/>
            <a:ext cx="7946838" cy="183410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5" y="1974303"/>
            <a:ext cx="7705725" cy="904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40" y="3526155"/>
            <a:ext cx="7686675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25" y="5385471"/>
            <a:ext cx="7677150" cy="12001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479604-6689-43EE-A6FD-B0C96DEC2D2C}"/>
              </a:ext>
            </a:extLst>
          </p:cNvPr>
          <p:cNvSpPr txBox="1"/>
          <p:nvPr/>
        </p:nvSpPr>
        <p:spPr>
          <a:xfrm>
            <a:off x="2181123" y="1472529"/>
            <a:ext cx="10338978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C1B362-61E2-4A14-A35F-3BB31EE267F5}"/>
              </a:ext>
            </a:extLst>
          </p:cNvPr>
          <p:cNvSpPr txBox="1"/>
          <p:nvPr/>
        </p:nvSpPr>
        <p:spPr>
          <a:xfrm>
            <a:off x="2165350" y="3044266"/>
            <a:ext cx="10338978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0C8236D-C4BF-4414-947D-3EC7BCDC340B}"/>
              </a:ext>
            </a:extLst>
          </p:cNvPr>
          <p:cNvSpPr txBox="1"/>
          <p:nvPr/>
        </p:nvSpPr>
        <p:spPr>
          <a:xfrm>
            <a:off x="2181123" y="4844790"/>
            <a:ext cx="10338978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43544" y="1214616"/>
            <a:ext cx="10657114" cy="203969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647540" cy="1257992"/>
            <a:chOff x="0" y="-82343"/>
            <a:chExt cx="7647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88675" y="63927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005653" y="1214616"/>
            <a:ext cx="10338978" cy="21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eriod"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双向链表的删除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所示，删除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所指的结点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时需要修改两个指针：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p-&gt;prior-&gt;next = p-&gt;next;		//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的后继指针指向结点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p-&gt;next-&gt;prior = p-&gt;prior;		//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的前驱指针指向结点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247" y="1490824"/>
            <a:ext cx="3028950" cy="134156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ACF3086-229E-40E0-A65E-24A02EFFA5FE}"/>
              </a:ext>
            </a:extLst>
          </p:cNvPr>
          <p:cNvSpPr/>
          <p:nvPr/>
        </p:nvSpPr>
        <p:spPr>
          <a:xfrm>
            <a:off x="922077" y="3603692"/>
            <a:ext cx="10657114" cy="259863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8">
            <a:extLst>
              <a:ext uri="{FF2B5EF4-FFF2-40B4-BE49-F238E27FC236}">
                <a16:creationId xmlns:a16="http://schemas.microsoft.com/office/drawing/2014/main" id="{3DBDC3A1-BA7D-49CE-B8B3-E98BB08DBCD6}"/>
              </a:ext>
            </a:extLst>
          </p:cNvPr>
          <p:cNvSpPr txBox="1"/>
          <p:nvPr/>
        </p:nvSpPr>
        <p:spPr>
          <a:xfrm>
            <a:off x="1062857" y="3629522"/>
            <a:ext cx="10338978" cy="241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双向链表的插入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所示，在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指针所指的结点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后插入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所指向的新节点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时需要修改四个指针：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q-&gt;prior = p;			//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的前驱指针指向结点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q-&gt;next = p-&gt;next;		//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的后继指针指向结点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p-&gt;next-&gt;prior = q;		//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的前驱指针指向结点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 = q;			//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的后继指针指向结点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AA3A640-13B1-48F3-80BF-F9CD0228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235" y="4363879"/>
            <a:ext cx="2755393" cy="1703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14" grpId="0" animBg="1"/>
      <p:bldP spid="17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67D4DD7-CAA5-48DD-BAE3-22CB5F24A735}"/>
              </a:ext>
            </a:extLst>
          </p:cNvPr>
          <p:cNvSpPr/>
          <p:nvPr/>
        </p:nvSpPr>
        <p:spPr>
          <a:xfrm>
            <a:off x="2265827" y="4144010"/>
            <a:ext cx="7756853" cy="142307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8DB4E7-526C-4085-8C75-B318E2408811}"/>
              </a:ext>
            </a:extLst>
          </p:cNvPr>
          <p:cNvSpPr/>
          <p:nvPr/>
        </p:nvSpPr>
        <p:spPr>
          <a:xfrm>
            <a:off x="2265828" y="1368777"/>
            <a:ext cx="7756853" cy="243674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335" y="1724025"/>
            <a:ext cx="7118837" cy="170497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71091" y="1418590"/>
          <a:ext cx="4708785" cy="1136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8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71090" y="4144010"/>
          <a:ext cx="7651591" cy="1047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1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7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203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335" y="4497761"/>
            <a:ext cx="7086600" cy="838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0C42863-5302-4BBA-8289-B3EFF707D150}"/>
              </a:ext>
            </a:extLst>
          </p:cNvPr>
          <p:cNvSpPr/>
          <p:nvPr/>
        </p:nvSpPr>
        <p:spPr>
          <a:xfrm>
            <a:off x="2138082" y="3091413"/>
            <a:ext cx="7884600" cy="125871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DD209F-6251-4F84-AA75-E53ACC2853AF}"/>
              </a:ext>
            </a:extLst>
          </p:cNvPr>
          <p:cNvSpPr/>
          <p:nvPr/>
        </p:nvSpPr>
        <p:spPr>
          <a:xfrm>
            <a:off x="2138082" y="1368777"/>
            <a:ext cx="7884600" cy="136769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45" y="1939341"/>
            <a:ext cx="7762875" cy="590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870" y="3665258"/>
            <a:ext cx="7715250" cy="5905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91E97A-9998-46F0-8D58-D4534842CF70}"/>
              </a:ext>
            </a:extLst>
          </p:cNvPr>
          <p:cNvSpPr txBox="1"/>
          <p:nvPr/>
        </p:nvSpPr>
        <p:spPr>
          <a:xfrm>
            <a:off x="2214245" y="1393213"/>
            <a:ext cx="10338978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23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511EE1-918B-41B3-B9E4-CE50FF2C3593}"/>
              </a:ext>
            </a:extLst>
          </p:cNvPr>
          <p:cNvSpPr txBox="1"/>
          <p:nvPr/>
        </p:nvSpPr>
        <p:spPr>
          <a:xfrm>
            <a:off x="2169318" y="3145611"/>
            <a:ext cx="10338978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24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D4AE530-A651-461F-8159-C32CF8FA9730}"/>
              </a:ext>
            </a:extLst>
          </p:cNvPr>
          <p:cNvSpPr/>
          <p:nvPr/>
        </p:nvSpPr>
        <p:spPr>
          <a:xfrm>
            <a:off x="2420471" y="1418591"/>
            <a:ext cx="7570694" cy="290463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71090" y="1418590"/>
          <a:ext cx="7908290" cy="2712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2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212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3421"/>
          <a:stretch/>
        </p:blipFill>
        <p:spPr>
          <a:xfrm>
            <a:off x="2777172" y="1761564"/>
            <a:ext cx="7096125" cy="246538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F0DA4F7-6DD6-47CE-AA9C-A81D0551219D}"/>
              </a:ext>
            </a:extLst>
          </p:cNvPr>
          <p:cNvSpPr/>
          <p:nvPr/>
        </p:nvSpPr>
        <p:spPr>
          <a:xfrm>
            <a:off x="2371090" y="1216958"/>
            <a:ext cx="8110892" cy="554896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71090" y="1216959"/>
          <a:ext cx="7908290" cy="5548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8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212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3561"/>
          <a:stretch/>
        </p:blipFill>
        <p:spPr>
          <a:xfrm>
            <a:off x="2769235" y="1580028"/>
            <a:ext cx="7362825" cy="24801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860" y="4060190"/>
            <a:ext cx="7267575" cy="2619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CF4A2ADC-85AB-4011-B26A-A90A08DFBFD0}"/>
              </a:ext>
            </a:extLst>
          </p:cNvPr>
          <p:cNvSpPr/>
          <p:nvPr/>
        </p:nvSpPr>
        <p:spPr>
          <a:xfrm>
            <a:off x="2368550" y="910590"/>
            <a:ext cx="7449185" cy="317119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8B53AE-07AD-49D3-AF9E-4231217B0C46}"/>
              </a:ext>
            </a:extLst>
          </p:cNvPr>
          <p:cNvSpPr/>
          <p:nvPr/>
        </p:nvSpPr>
        <p:spPr>
          <a:xfrm>
            <a:off x="2368550" y="4173334"/>
            <a:ext cx="7449186" cy="255691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1405"/>
          <a:stretch/>
        </p:blipFill>
        <p:spPr>
          <a:xfrm>
            <a:off x="2720975" y="4491318"/>
            <a:ext cx="5838825" cy="21851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t="1917"/>
          <a:stretch/>
        </p:blipFill>
        <p:spPr>
          <a:xfrm>
            <a:off x="2720975" y="1264320"/>
            <a:ext cx="6990715" cy="28174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74266" y="910590"/>
          <a:ext cx="5761206" cy="1933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3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220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74266" y="4173334"/>
          <a:ext cx="5156087" cy="1192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6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20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220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C5F244B-F746-47B6-852B-21FEAC6861DE}"/>
              </a:ext>
            </a:extLst>
          </p:cNvPr>
          <p:cNvSpPr/>
          <p:nvPr/>
        </p:nvSpPr>
        <p:spPr>
          <a:xfrm>
            <a:off x="2371090" y="2532547"/>
            <a:ext cx="7379335" cy="258620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32B488-29FE-42B8-AB03-F1473BCFE451}"/>
              </a:ext>
            </a:extLst>
          </p:cNvPr>
          <p:cNvSpPr/>
          <p:nvPr/>
        </p:nvSpPr>
        <p:spPr>
          <a:xfrm>
            <a:off x="2371090" y="1126635"/>
            <a:ext cx="7372985" cy="119238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75" y="3039758"/>
            <a:ext cx="7302500" cy="205613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745" y="1704975"/>
            <a:ext cx="7122160" cy="541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13EED1-0800-43CB-A0A1-A0AD0E6B70DC}"/>
              </a:ext>
            </a:extLst>
          </p:cNvPr>
          <p:cNvSpPr txBox="1"/>
          <p:nvPr/>
        </p:nvSpPr>
        <p:spPr>
          <a:xfrm>
            <a:off x="2371090" y="1164097"/>
            <a:ext cx="10338978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26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030D1D-5467-4363-99B1-A52EE889AD76}"/>
              </a:ext>
            </a:extLst>
          </p:cNvPr>
          <p:cNvSpPr txBox="1"/>
          <p:nvPr/>
        </p:nvSpPr>
        <p:spPr>
          <a:xfrm>
            <a:off x="2371090" y="2532547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27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8260882-D947-45CD-972C-3B8835427C57}"/>
              </a:ext>
            </a:extLst>
          </p:cNvPr>
          <p:cNvSpPr/>
          <p:nvPr/>
        </p:nvSpPr>
        <p:spPr>
          <a:xfrm>
            <a:off x="2348753" y="1264320"/>
            <a:ext cx="7494494" cy="164024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5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48753" y="1264320"/>
          <a:ext cx="7604873" cy="1787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188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220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17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606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855" y="1624965"/>
            <a:ext cx="7000875" cy="895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CDDDEB2-D26D-4673-B1DF-4AA2AC39DEEA}"/>
              </a:ext>
            </a:extLst>
          </p:cNvPr>
          <p:cNvSpPr/>
          <p:nvPr/>
        </p:nvSpPr>
        <p:spPr>
          <a:xfrm>
            <a:off x="1936375" y="1859915"/>
            <a:ext cx="8029949" cy="141224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2371090"/>
            <a:ext cx="6505575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50" y="2166620"/>
            <a:ext cx="1400175" cy="10096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24DBB1-3705-4D63-B9BD-3DD3739DBA99}"/>
              </a:ext>
            </a:extLst>
          </p:cNvPr>
          <p:cNvSpPr txBox="1"/>
          <p:nvPr/>
        </p:nvSpPr>
        <p:spPr>
          <a:xfrm>
            <a:off x="2060574" y="1878406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28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9A2CC98-78FF-4A8A-9BD9-ABDCA2104E1F}"/>
              </a:ext>
            </a:extLst>
          </p:cNvPr>
          <p:cNvSpPr/>
          <p:nvPr/>
        </p:nvSpPr>
        <p:spPr>
          <a:xfrm>
            <a:off x="2153382" y="906924"/>
            <a:ext cx="7878124" cy="211948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97F5E2-109A-482E-9FDD-6E5C06C0932E}"/>
              </a:ext>
            </a:extLst>
          </p:cNvPr>
          <p:cNvSpPr/>
          <p:nvPr/>
        </p:nvSpPr>
        <p:spPr>
          <a:xfrm>
            <a:off x="2152746" y="3267635"/>
            <a:ext cx="7878123" cy="199535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42211" y="3279887"/>
          <a:ext cx="5513018" cy="1066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38375" y="954405"/>
          <a:ext cx="7714615" cy="2024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8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61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235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【</a:t>
                      </a: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2010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统考真题】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对下图进行拓扑排序，可得不同拓扑序列的个数是（）</a:t>
                      </a: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09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1353185"/>
            <a:ext cx="2200275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791" y="3629772"/>
            <a:ext cx="5672455" cy="15119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D65CDEB-250E-4E30-B48A-81DE63F86910}"/>
              </a:ext>
            </a:extLst>
          </p:cNvPr>
          <p:cNvSpPr/>
          <p:nvPr/>
        </p:nvSpPr>
        <p:spPr>
          <a:xfrm>
            <a:off x="2235835" y="2515234"/>
            <a:ext cx="7639125" cy="186492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797960-CEA3-4F69-BF8F-88ED4E0FB094}"/>
              </a:ext>
            </a:extLst>
          </p:cNvPr>
          <p:cNvSpPr/>
          <p:nvPr/>
        </p:nvSpPr>
        <p:spPr>
          <a:xfrm>
            <a:off x="2237740" y="963586"/>
            <a:ext cx="7639125" cy="99296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15" y="1512570"/>
            <a:ext cx="6896100" cy="209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97" y="3049351"/>
            <a:ext cx="7264400" cy="12280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64E037-CD19-441C-877C-4768A2FBEE5F}"/>
              </a:ext>
            </a:extLst>
          </p:cNvPr>
          <p:cNvSpPr txBox="1"/>
          <p:nvPr/>
        </p:nvSpPr>
        <p:spPr>
          <a:xfrm>
            <a:off x="2235835" y="986936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29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D0B59B-DBB8-47E4-80ED-A46BC870D69E}"/>
              </a:ext>
            </a:extLst>
          </p:cNvPr>
          <p:cNvSpPr txBox="1"/>
          <p:nvPr/>
        </p:nvSpPr>
        <p:spPr>
          <a:xfrm>
            <a:off x="2235835" y="2525099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37"/>
          <p:cNvSpPr/>
          <p:nvPr/>
        </p:nvSpPr>
        <p:spPr>
          <a:xfrm rot="2700000">
            <a:off x="-1703342" y="1012518"/>
            <a:ext cx="4930286" cy="4418394"/>
          </a:xfrm>
          <a:custGeom>
            <a:avLst/>
            <a:gdLst>
              <a:gd name="connsiteX0" fmla="*/ 0 w 4407208"/>
              <a:gd name="connsiteY0" fmla="*/ 2 h 4180467"/>
              <a:gd name="connsiteX1" fmla="*/ 3741330 w 4407208"/>
              <a:gd name="connsiteY1" fmla="*/ 0 h 4180467"/>
              <a:gd name="connsiteX2" fmla="*/ 4407208 w 4407208"/>
              <a:gd name="connsiteY2" fmla="*/ 665877 h 4180467"/>
              <a:gd name="connsiteX3" fmla="*/ 4407207 w 4407208"/>
              <a:gd name="connsiteY3" fmla="*/ 3953725 h 4180467"/>
              <a:gd name="connsiteX4" fmla="*/ 4180465 w 4407208"/>
              <a:gd name="connsiteY4" fmla="*/ 4180467 h 418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7208" h="4180467">
                <a:moveTo>
                  <a:pt x="0" y="2"/>
                </a:moveTo>
                <a:lnTo>
                  <a:pt x="3741330" y="0"/>
                </a:lnTo>
                <a:cubicBezTo>
                  <a:pt x="4109083" y="1"/>
                  <a:pt x="4407207" y="298124"/>
                  <a:pt x="4407208" y="665877"/>
                </a:cubicBezTo>
                <a:lnTo>
                  <a:pt x="4407207" y="3953725"/>
                </a:lnTo>
                <a:lnTo>
                  <a:pt x="4180465" y="4180467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7" b="-16667"/>
          <a:stretch>
            <a:fillRect/>
          </a:stretch>
        </p:blipFill>
        <p:spPr>
          <a:xfrm>
            <a:off x="-3479176" y="-22310"/>
            <a:ext cx="7014380" cy="7014380"/>
          </a:xfrm>
          <a:prstGeom prst="diamond">
            <a:avLst/>
          </a:prstGeom>
        </p:spPr>
      </p:pic>
      <p:sp>
        <p:nvSpPr>
          <p:cNvPr id="75" name="任意多边形 74"/>
          <p:cNvSpPr/>
          <p:nvPr/>
        </p:nvSpPr>
        <p:spPr>
          <a:xfrm rot="2700000">
            <a:off x="1128820" y="4853582"/>
            <a:ext cx="1461465" cy="14687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 rot="2700000">
            <a:off x="10207380" y="5620147"/>
            <a:ext cx="1667713" cy="1023269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 rot="2700000">
            <a:off x="9939442" y="5773048"/>
            <a:ext cx="1228628" cy="956548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 rot="2700000">
            <a:off x="-2123438" y="1891897"/>
            <a:ext cx="4407208" cy="4180467"/>
          </a:xfrm>
          <a:custGeom>
            <a:avLst/>
            <a:gdLst>
              <a:gd name="connsiteX0" fmla="*/ 0 w 4407208"/>
              <a:gd name="connsiteY0" fmla="*/ 2 h 4180467"/>
              <a:gd name="connsiteX1" fmla="*/ 3741330 w 4407208"/>
              <a:gd name="connsiteY1" fmla="*/ 0 h 4180467"/>
              <a:gd name="connsiteX2" fmla="*/ 4407208 w 4407208"/>
              <a:gd name="connsiteY2" fmla="*/ 665877 h 4180467"/>
              <a:gd name="connsiteX3" fmla="*/ 4407207 w 4407208"/>
              <a:gd name="connsiteY3" fmla="*/ 3953725 h 4180467"/>
              <a:gd name="connsiteX4" fmla="*/ 4180465 w 4407208"/>
              <a:gd name="connsiteY4" fmla="*/ 4180467 h 418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7208" h="4180467">
                <a:moveTo>
                  <a:pt x="0" y="2"/>
                </a:moveTo>
                <a:lnTo>
                  <a:pt x="3741330" y="0"/>
                </a:lnTo>
                <a:cubicBezTo>
                  <a:pt x="4109083" y="1"/>
                  <a:pt x="4407207" y="298124"/>
                  <a:pt x="4407208" y="665877"/>
                </a:cubicBezTo>
                <a:lnTo>
                  <a:pt x="4407207" y="3953725"/>
                </a:lnTo>
                <a:lnTo>
                  <a:pt x="4180465" y="4180467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任意多边形 30"/>
          <p:cNvSpPr/>
          <p:nvPr/>
        </p:nvSpPr>
        <p:spPr>
          <a:xfrm rot="8100000">
            <a:off x="557094" y="-1876742"/>
            <a:ext cx="4285281" cy="397376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281" h="3973762">
                <a:moveTo>
                  <a:pt x="3973761" y="3973762"/>
                </a:moveTo>
                <a:lnTo>
                  <a:pt x="0" y="1"/>
                </a:lnTo>
                <a:lnTo>
                  <a:pt x="3733660" y="0"/>
                </a:lnTo>
                <a:cubicBezTo>
                  <a:pt x="4038311" y="1"/>
                  <a:pt x="4285281" y="246970"/>
                  <a:pt x="4285281" y="551621"/>
                </a:cubicBezTo>
                <a:lnTo>
                  <a:pt x="4285281" y="3662241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任意多边形 64"/>
          <p:cNvSpPr/>
          <p:nvPr/>
        </p:nvSpPr>
        <p:spPr>
          <a:xfrm rot="2700000">
            <a:off x="6273165" y="1837055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053580" y="193167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绪论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597650" y="1927860"/>
            <a:ext cx="357505" cy="4616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任意多边形 65"/>
          <p:cNvSpPr/>
          <p:nvPr/>
        </p:nvSpPr>
        <p:spPr>
          <a:xfrm rot="2700000">
            <a:off x="6273165" y="2860040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597656" y="2954655"/>
            <a:ext cx="1563942" cy="540385"/>
            <a:chOff x="5977209" y="2591411"/>
            <a:chExt cx="1563922" cy="540201"/>
          </a:xfrm>
        </p:grpSpPr>
        <p:sp>
          <p:nvSpPr>
            <p:cNvPr id="49" name="文本框 48"/>
            <p:cNvSpPr txBox="1"/>
            <p:nvPr/>
          </p:nvSpPr>
          <p:spPr>
            <a:xfrm>
              <a:off x="6433149" y="2591411"/>
              <a:ext cx="1107982" cy="4615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线性表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977209" y="2669947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7" name="任意多边形 66"/>
          <p:cNvSpPr/>
          <p:nvPr/>
        </p:nvSpPr>
        <p:spPr>
          <a:xfrm rot="2700000">
            <a:off x="6273165" y="3882390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053580" y="39770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栈和队列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6597650" y="3973195"/>
            <a:ext cx="357505" cy="4616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任意多边形 67"/>
          <p:cNvSpPr/>
          <p:nvPr/>
        </p:nvSpPr>
        <p:spPr>
          <a:xfrm rot="2700000">
            <a:off x="6273165" y="4904740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053580" y="499300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串、数组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和广义表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597650" y="4989195"/>
            <a:ext cx="357505" cy="4616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860090" y="56852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任意多边形 75"/>
          <p:cNvSpPr/>
          <p:nvPr/>
        </p:nvSpPr>
        <p:spPr>
          <a:xfrm rot="2700000">
            <a:off x="3427329" y="2269748"/>
            <a:ext cx="593302" cy="596266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任意多边形 64"/>
          <p:cNvSpPr/>
          <p:nvPr/>
        </p:nvSpPr>
        <p:spPr>
          <a:xfrm rot="2700000">
            <a:off x="8583424" y="1834515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63839" y="19291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树和二叉树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907767" y="1925320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任意多边形 65"/>
          <p:cNvSpPr/>
          <p:nvPr/>
        </p:nvSpPr>
        <p:spPr>
          <a:xfrm rot="2700000">
            <a:off x="8583424" y="2857500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907910" y="2952115"/>
            <a:ext cx="948386" cy="540228"/>
            <a:chOff x="5977211" y="2591411"/>
            <a:chExt cx="948375" cy="540044"/>
          </a:xfrm>
        </p:grpSpPr>
        <p:sp>
          <p:nvSpPr>
            <p:cNvPr id="32" name="文本框 31"/>
            <p:cNvSpPr txBox="1"/>
            <p:nvPr/>
          </p:nvSpPr>
          <p:spPr>
            <a:xfrm>
              <a:off x="6433149" y="2591411"/>
              <a:ext cx="492437" cy="4615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图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977211" y="2669947"/>
              <a:ext cx="357787" cy="4615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4" name="任意多边形 66"/>
          <p:cNvSpPr/>
          <p:nvPr/>
        </p:nvSpPr>
        <p:spPr>
          <a:xfrm rot="2700000">
            <a:off x="8583424" y="3879850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363839" y="39744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查找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07766" y="3970655"/>
            <a:ext cx="3577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7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任意多边形 67"/>
          <p:cNvSpPr/>
          <p:nvPr/>
        </p:nvSpPr>
        <p:spPr>
          <a:xfrm rot="2700000">
            <a:off x="8583424" y="4902200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363839" y="49904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排序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907766" y="4986655"/>
            <a:ext cx="35779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8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5" grpId="0" animBg="1"/>
      <p:bldP spid="41" grpId="0" animBg="1"/>
      <p:bldP spid="42" grpId="0" animBg="1"/>
      <p:bldP spid="38" grpId="0" animBg="1"/>
      <p:bldP spid="31" grpId="0" animBg="1"/>
      <p:bldP spid="69" grpId="0"/>
      <p:bldP spid="7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02117" y="4937022"/>
            <a:ext cx="10657114" cy="181118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02117" y="1231828"/>
            <a:ext cx="10657114" cy="351262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8"/>
              <p:cNvSpPr txBox="1"/>
              <p:nvPr/>
            </p:nvSpPr>
            <p:spPr>
              <a:xfrm>
                <a:off x="867344" y="1283126"/>
                <a:ext cx="10351914" cy="56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17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 【2016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已知表头元素为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</a:t>
                </a:r>
                <a:r>
                  <a:rPr kumimoji="1" lang="zh-CN" altLang="en-US" sz="1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单链表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在内存中的存储状态如图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2.1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所示。现将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存放于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1014H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处并插入到单链表中，若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f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在逻辑上位于</a:t>
                </a:r>
                <a14:m>
                  <m:oMath xmlns:m="http://schemas.openxmlformats.org/officeDocument/2006/math">
                    <m:r>
                      <a:rPr kumimoji="1" lang="en-US" altLang="zh-CN" sz="14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𝑎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𝑒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之间，则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𝑎</m:t>
                    </m:r>
                    <m:r>
                      <a:rPr kumimoji="1" lang="zh-CN" altLang="en-US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、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𝑒</m:t>
                    </m:r>
                    <m:r>
                      <a:rPr kumimoji="1" lang="zh-CN" altLang="en-US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、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的“</a:t>
                </a:r>
                <a:r>
                  <a:rPr kumimoji="1" lang="zh-CN" altLang="en-US" sz="1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链接地址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”依次是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 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44" y="1283126"/>
                <a:ext cx="10351914" cy="564385"/>
              </a:xfrm>
              <a:prstGeom prst="rect">
                <a:avLst/>
              </a:prstGeom>
              <a:blipFill>
                <a:blip r:embed="rId2"/>
                <a:stretch>
                  <a:fillRect l="-353" b="-129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8"/>
          <p:cNvSpPr txBox="1"/>
          <p:nvPr/>
        </p:nvSpPr>
        <p:spPr>
          <a:xfrm>
            <a:off x="943544" y="4015732"/>
            <a:ext cx="6877050" cy="56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1010H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1014H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1004H				B. 1010H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1004H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1014H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1014H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1010H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1004H				D. 1014H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1004H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1010H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40" y="2112694"/>
            <a:ext cx="2100263" cy="1710463"/>
          </a:xfrm>
          <a:prstGeom prst="rect">
            <a:avLst/>
          </a:prstGeom>
        </p:spPr>
      </p:pic>
      <p:sp>
        <p:nvSpPr>
          <p:cNvPr id="22" name="文本框 8"/>
          <p:cNvSpPr txBox="1"/>
          <p:nvPr/>
        </p:nvSpPr>
        <p:spPr>
          <a:xfrm>
            <a:off x="867344" y="5034932"/>
            <a:ext cx="10351914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【2016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已知一个</a:t>
            </a:r>
            <a:r>
              <a:rPr kumimoji="1"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带有表头结点的双向循环链表</a:t>
            </a:r>
            <a:r>
              <a:rPr kumimoji="1"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，结点结构为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data next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，其中，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prev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next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分别是指向其直接前驱和直接后继结点的指针。现要删除指针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所指的结点，正确的语句序列是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943544" y="5599317"/>
            <a:ext cx="6929572" cy="108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-&gt;next = 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free(p);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Tx/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p-&gt;next; 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-&gt;next = p-&gt;next; free(p);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p-&gt;next; 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-&gt;next = 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free(p);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Tx/>
              <a:buAutoNum type="alphaUcPeriod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-&gt;next = p-&gt;next; free(p);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45" grpId="0"/>
      <p:bldP spid="47" grpId="0"/>
      <p:bldP spid="22" grpId="0"/>
      <p:bldP spid="23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BA93DF5-AF88-45EE-9B26-1B1781A300D6}"/>
              </a:ext>
            </a:extLst>
          </p:cNvPr>
          <p:cNvSpPr/>
          <p:nvPr/>
        </p:nvSpPr>
        <p:spPr>
          <a:xfrm>
            <a:off x="2306259" y="3657600"/>
            <a:ext cx="7504650" cy="283591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FA8295-A71F-46E0-BD9F-215021BA2E0A}"/>
              </a:ext>
            </a:extLst>
          </p:cNvPr>
          <p:cNvSpPr/>
          <p:nvPr/>
        </p:nvSpPr>
        <p:spPr>
          <a:xfrm>
            <a:off x="2306259" y="935500"/>
            <a:ext cx="7504650" cy="260716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38376" y="3663203"/>
          <a:ext cx="6274248" cy="187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4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64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38376" y="877715"/>
          <a:ext cx="5950885" cy="1845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5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1975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31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3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zh-CN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zh-CN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t="2308"/>
          <a:stretch/>
        </p:blipFill>
        <p:spPr>
          <a:xfrm>
            <a:off x="2686209" y="1240299"/>
            <a:ext cx="7067550" cy="22037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359" y="3995420"/>
            <a:ext cx="7010400" cy="304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209" y="4300220"/>
            <a:ext cx="6946900" cy="18764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B688B03-DAF9-4633-91CB-60C802D34442}"/>
              </a:ext>
            </a:extLst>
          </p:cNvPr>
          <p:cNvSpPr/>
          <p:nvPr/>
        </p:nvSpPr>
        <p:spPr>
          <a:xfrm>
            <a:off x="2241550" y="4206331"/>
            <a:ext cx="7614771" cy="256994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E6FA12-A5C3-470C-81BF-FD371A362ABD}"/>
              </a:ext>
            </a:extLst>
          </p:cNvPr>
          <p:cNvSpPr/>
          <p:nvPr/>
        </p:nvSpPr>
        <p:spPr>
          <a:xfrm>
            <a:off x="2235199" y="782048"/>
            <a:ext cx="7614771" cy="331851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30" y="1264320"/>
            <a:ext cx="6772275" cy="1951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0" y="3215640"/>
            <a:ext cx="7359650" cy="779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60" y="4253584"/>
            <a:ext cx="4819650" cy="24383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5120" y="154305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948C0B-9263-4D68-A2E9-7872E4D4D031}"/>
              </a:ext>
            </a:extLst>
          </p:cNvPr>
          <p:cNvSpPr txBox="1"/>
          <p:nvPr/>
        </p:nvSpPr>
        <p:spPr>
          <a:xfrm>
            <a:off x="2297243" y="782048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16B508-14D5-4FB9-A355-1B3E6E9E5CDC}"/>
              </a:ext>
            </a:extLst>
          </p:cNvPr>
          <p:cNvSpPr txBox="1"/>
          <p:nvPr/>
        </p:nvSpPr>
        <p:spPr>
          <a:xfrm>
            <a:off x="2335679" y="4253584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12F23B4-BA5D-41CD-AD5B-4CEDF4877C40}"/>
              </a:ext>
            </a:extLst>
          </p:cNvPr>
          <p:cNvSpPr/>
          <p:nvPr/>
        </p:nvSpPr>
        <p:spPr>
          <a:xfrm>
            <a:off x="2235198" y="2612389"/>
            <a:ext cx="7614771" cy="244370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7DC4A4-3D59-482B-A0AF-BCB322EBCB96}"/>
              </a:ext>
            </a:extLst>
          </p:cNvPr>
          <p:cNvSpPr/>
          <p:nvPr/>
        </p:nvSpPr>
        <p:spPr>
          <a:xfrm>
            <a:off x="2235199" y="921529"/>
            <a:ext cx="7614771" cy="138464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37740" y="2612390"/>
          <a:ext cx="6469231" cy="1643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36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34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237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640" y="1184443"/>
            <a:ext cx="7029450" cy="809625"/>
          </a:xfrm>
          <a:prstGeom prst="rect">
            <a:avLst/>
          </a:prstGeom>
        </p:spPr>
      </p:pic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40915" y="934085"/>
          <a:ext cx="6466056" cy="978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33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237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t="2947"/>
          <a:stretch/>
        </p:blipFill>
        <p:spPr>
          <a:xfrm>
            <a:off x="2704465" y="2969027"/>
            <a:ext cx="6781800" cy="191357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BF368B1-78B3-4438-A927-61A1CAFAB4BA}"/>
              </a:ext>
            </a:extLst>
          </p:cNvPr>
          <p:cNvSpPr/>
          <p:nvPr/>
        </p:nvSpPr>
        <p:spPr>
          <a:xfrm>
            <a:off x="2235198" y="3475989"/>
            <a:ext cx="7715250" cy="168768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28F110-303A-4067-BE96-7AA6ED8B119F}"/>
              </a:ext>
            </a:extLst>
          </p:cNvPr>
          <p:cNvSpPr/>
          <p:nvPr/>
        </p:nvSpPr>
        <p:spPr>
          <a:xfrm>
            <a:off x="2235199" y="1264284"/>
            <a:ext cx="7715250" cy="175069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95" y="1799520"/>
            <a:ext cx="7495540" cy="11163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695" y="3970085"/>
            <a:ext cx="7520940" cy="11023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2F239-336B-4212-A1CF-6B8F13A85644}"/>
              </a:ext>
            </a:extLst>
          </p:cNvPr>
          <p:cNvSpPr txBox="1"/>
          <p:nvPr/>
        </p:nvSpPr>
        <p:spPr>
          <a:xfrm>
            <a:off x="2235198" y="1278830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33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63C80F-4B34-4A7E-A834-63B844974894}"/>
              </a:ext>
            </a:extLst>
          </p:cNvPr>
          <p:cNvSpPr txBox="1"/>
          <p:nvPr/>
        </p:nvSpPr>
        <p:spPr>
          <a:xfrm>
            <a:off x="2235198" y="3429000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34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634902FC-B9BB-4C32-8A78-B2D577D08EC7}"/>
              </a:ext>
            </a:extLst>
          </p:cNvPr>
          <p:cNvSpPr/>
          <p:nvPr/>
        </p:nvSpPr>
        <p:spPr>
          <a:xfrm>
            <a:off x="2255370" y="4711911"/>
            <a:ext cx="7614771" cy="211487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3B4B1E-D7E1-4C5E-A7C9-C0E9C3701C99}"/>
              </a:ext>
            </a:extLst>
          </p:cNvPr>
          <p:cNvSpPr/>
          <p:nvPr/>
        </p:nvSpPr>
        <p:spPr>
          <a:xfrm>
            <a:off x="2255370" y="3349086"/>
            <a:ext cx="7614771" cy="131626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A01ECB-3710-42E9-BF5C-4B7C26A48AE5}"/>
              </a:ext>
            </a:extLst>
          </p:cNvPr>
          <p:cNvSpPr/>
          <p:nvPr/>
        </p:nvSpPr>
        <p:spPr>
          <a:xfrm>
            <a:off x="2235835" y="645235"/>
            <a:ext cx="7634306" cy="25856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2185"/>
          <a:stretch/>
        </p:blipFill>
        <p:spPr>
          <a:xfrm>
            <a:off x="2624455" y="974912"/>
            <a:ext cx="7172325" cy="2246014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37740" y="3302521"/>
          <a:ext cx="6813774" cy="978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3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954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36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35835" y="626707"/>
          <a:ext cx="6815679" cy="2246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5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60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表格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55370" y="4658293"/>
          <a:ext cx="4979148" cy="1436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9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6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37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t="6261"/>
          <a:stretch/>
        </p:blipFill>
        <p:spPr>
          <a:xfrm>
            <a:off x="2743517" y="3637429"/>
            <a:ext cx="6934200" cy="952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t="11757"/>
          <a:stretch/>
        </p:blipFill>
        <p:spPr>
          <a:xfrm>
            <a:off x="2743517" y="4953689"/>
            <a:ext cx="6934200" cy="4696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5765" y="5446605"/>
            <a:ext cx="6419850" cy="12951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13324" y="40640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1CDAC34-17EC-4064-90DB-615D480FCB10}"/>
              </a:ext>
            </a:extLst>
          </p:cNvPr>
          <p:cNvSpPr/>
          <p:nvPr/>
        </p:nvSpPr>
        <p:spPr>
          <a:xfrm>
            <a:off x="2235199" y="4866563"/>
            <a:ext cx="7724625" cy="117852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A4C28B-6526-4F91-B804-97EC0B5A61BF}"/>
              </a:ext>
            </a:extLst>
          </p:cNvPr>
          <p:cNvSpPr/>
          <p:nvPr/>
        </p:nvSpPr>
        <p:spPr>
          <a:xfrm>
            <a:off x="2241064" y="2581835"/>
            <a:ext cx="7709385" cy="218129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82E3B6-100E-4610-AA30-B63A24DF99A9}"/>
              </a:ext>
            </a:extLst>
          </p:cNvPr>
          <p:cNvSpPr/>
          <p:nvPr/>
        </p:nvSpPr>
        <p:spPr>
          <a:xfrm>
            <a:off x="2235199" y="1055030"/>
            <a:ext cx="7715250" cy="142337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3070225"/>
            <a:ext cx="7054215" cy="151003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80" y="1570990"/>
            <a:ext cx="7513955" cy="826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780" y="5287010"/>
            <a:ext cx="7504430" cy="6007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FFCA32-7BB5-452C-AC43-6C684290286B}"/>
              </a:ext>
            </a:extLst>
          </p:cNvPr>
          <p:cNvSpPr txBox="1"/>
          <p:nvPr/>
        </p:nvSpPr>
        <p:spPr>
          <a:xfrm>
            <a:off x="2241551" y="1095867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C58A7A-6845-4C7B-A15B-012004F73958}"/>
              </a:ext>
            </a:extLst>
          </p:cNvPr>
          <p:cNvSpPr txBox="1"/>
          <p:nvPr/>
        </p:nvSpPr>
        <p:spPr>
          <a:xfrm>
            <a:off x="2235199" y="2536586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36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C6CDBA-B393-4E32-B432-A1C94B21204F}"/>
              </a:ext>
            </a:extLst>
          </p:cNvPr>
          <p:cNvSpPr txBox="1"/>
          <p:nvPr/>
        </p:nvSpPr>
        <p:spPr>
          <a:xfrm>
            <a:off x="2266166" y="4813855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37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1EDDBA02-E8BC-4904-B895-4A917D2DA0D6}"/>
              </a:ext>
            </a:extLst>
          </p:cNvPr>
          <p:cNvSpPr/>
          <p:nvPr/>
        </p:nvSpPr>
        <p:spPr>
          <a:xfrm>
            <a:off x="2241550" y="3773568"/>
            <a:ext cx="7477760" cy="250620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9186CC-2711-46A4-8224-56ACAA83E9E7}"/>
              </a:ext>
            </a:extLst>
          </p:cNvPr>
          <p:cNvSpPr/>
          <p:nvPr/>
        </p:nvSpPr>
        <p:spPr>
          <a:xfrm>
            <a:off x="2260861" y="839057"/>
            <a:ext cx="7458449" cy="273113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710" y="4114165"/>
            <a:ext cx="7022278" cy="20193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41550" y="3839285"/>
          <a:ext cx="5093821" cy="128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4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39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41550" y="830947"/>
          <a:ext cx="6425714" cy="1977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7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38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t="1637"/>
          <a:stretch/>
        </p:blipFill>
        <p:spPr>
          <a:xfrm>
            <a:off x="2757487" y="1143000"/>
            <a:ext cx="6677025" cy="233289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7773848-F64B-4E7A-9F23-E1F793ED2465}"/>
              </a:ext>
            </a:extLst>
          </p:cNvPr>
          <p:cNvSpPr/>
          <p:nvPr/>
        </p:nvSpPr>
        <p:spPr>
          <a:xfrm>
            <a:off x="2288614" y="2003612"/>
            <a:ext cx="7665011" cy="467957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744576-30C1-43D2-913C-14F1277AECDE}"/>
              </a:ext>
            </a:extLst>
          </p:cNvPr>
          <p:cNvSpPr/>
          <p:nvPr/>
        </p:nvSpPr>
        <p:spPr>
          <a:xfrm>
            <a:off x="2288614" y="718186"/>
            <a:ext cx="7665011" cy="113455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85" y="1250129"/>
            <a:ext cx="7504430" cy="601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5598" b="-1"/>
          <a:stretch/>
        </p:blipFill>
        <p:spPr>
          <a:xfrm>
            <a:off x="2413635" y="2569958"/>
            <a:ext cx="7370445" cy="11632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635" y="3733165"/>
            <a:ext cx="7229475" cy="2819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6174" y="73025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39B934-F55D-4BFD-AFD1-73848A5F4B65}"/>
              </a:ext>
            </a:extLst>
          </p:cNvPr>
          <p:cNvSpPr txBox="1"/>
          <p:nvPr/>
        </p:nvSpPr>
        <p:spPr>
          <a:xfrm>
            <a:off x="2288614" y="717684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38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3574FAB-D593-458D-B399-460714D8C86D}"/>
              </a:ext>
            </a:extLst>
          </p:cNvPr>
          <p:cNvSpPr txBox="1"/>
          <p:nvPr/>
        </p:nvSpPr>
        <p:spPr>
          <a:xfrm>
            <a:off x="2343785" y="1994801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39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FB728BC-5D1D-41E5-8D76-C9E5120640AD}"/>
              </a:ext>
            </a:extLst>
          </p:cNvPr>
          <p:cNvSpPr/>
          <p:nvPr/>
        </p:nvSpPr>
        <p:spPr>
          <a:xfrm>
            <a:off x="2238376" y="2908605"/>
            <a:ext cx="7628254" cy="218579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0642D0-AD7A-4571-AEB2-78C2D63643C8}"/>
              </a:ext>
            </a:extLst>
          </p:cNvPr>
          <p:cNvSpPr/>
          <p:nvPr/>
        </p:nvSpPr>
        <p:spPr>
          <a:xfrm>
            <a:off x="2238376" y="1196788"/>
            <a:ext cx="7628254" cy="136035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38376" y="2924617"/>
          <a:ext cx="4391025" cy="1435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5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41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lang="en-US" altLang="zh-CN" sz="14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38376" y="1190361"/>
          <a:ext cx="4512049" cy="978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99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61" y="1554955"/>
            <a:ext cx="7124700" cy="895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256" y="3276077"/>
            <a:ext cx="7114205" cy="16192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C5F760B-5C3A-4366-86F5-85C89351D9C0}"/>
              </a:ext>
            </a:extLst>
          </p:cNvPr>
          <p:cNvSpPr/>
          <p:nvPr/>
        </p:nvSpPr>
        <p:spPr>
          <a:xfrm>
            <a:off x="2238376" y="3001645"/>
            <a:ext cx="7456954" cy="375539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5000BD-1AAC-4D2E-BBA9-7A80D64AFDAE}"/>
              </a:ext>
            </a:extLst>
          </p:cNvPr>
          <p:cNvSpPr/>
          <p:nvPr/>
        </p:nvSpPr>
        <p:spPr>
          <a:xfrm>
            <a:off x="2238376" y="659765"/>
            <a:ext cx="7456954" cy="225171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40" y="3412085"/>
            <a:ext cx="6479540" cy="33081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1731" b="2292"/>
          <a:stretch/>
        </p:blipFill>
        <p:spPr>
          <a:xfrm>
            <a:off x="3227294" y="1018175"/>
            <a:ext cx="6394076" cy="18933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584749" y="137795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363382-68AC-47C6-AB66-F5CC45DAC3EF}"/>
              </a:ext>
            </a:extLst>
          </p:cNvPr>
          <p:cNvSpPr txBox="1"/>
          <p:nvPr/>
        </p:nvSpPr>
        <p:spPr>
          <a:xfrm>
            <a:off x="2244212" y="675274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C1F7E9-304C-486E-A02C-149A3A3CD2CE}"/>
              </a:ext>
            </a:extLst>
          </p:cNvPr>
          <p:cNvSpPr txBox="1"/>
          <p:nvPr/>
        </p:nvSpPr>
        <p:spPr>
          <a:xfrm>
            <a:off x="2238376" y="3004901"/>
            <a:ext cx="6093834" cy="57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（王道考研第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436763" y="598844"/>
            <a:ext cx="10312008" cy="298787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35134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436763" y="670162"/>
            <a:ext cx="10338978" cy="189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单链表的插入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根据单链表的存储状态，可以得到如图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2.7(a)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所示的单链表的逻辑状态。当将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存放于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1014H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处并插入到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之间时，只需将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的链接地址修改为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的存储地址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1004H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，得到如图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2.7(b)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所示的单链表的逻辑状态。因此，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的“链接地址”依次为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1014H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1004H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1010H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699" y="2039342"/>
            <a:ext cx="3495581" cy="141058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D78016B-A136-4713-BEF4-74CB1B4D7051}"/>
              </a:ext>
            </a:extLst>
          </p:cNvPr>
          <p:cNvSpPr/>
          <p:nvPr/>
        </p:nvSpPr>
        <p:spPr>
          <a:xfrm>
            <a:off x="1441255" y="4013998"/>
            <a:ext cx="10312009" cy="231591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915D57B8-F221-4EA0-8A54-6B94B5546C94}"/>
              </a:ext>
            </a:extLst>
          </p:cNvPr>
          <p:cNvSpPr txBox="1"/>
          <p:nvPr/>
        </p:nvSpPr>
        <p:spPr>
          <a:xfrm>
            <a:off x="1441255" y="4119277"/>
            <a:ext cx="10373045" cy="215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双向链表的插入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2.8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所示，在删除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指针所指的结点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时需要修改两个指针：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p-&gt;next-&gt;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	//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的后继结点的前驱指针指向结点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p-&gt;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prev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-&gt;next = p-&gt;next;		//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的前驱结点的后继指针指向结点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因此答案选择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457414-F1AC-4526-9184-63A99BE1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96" y="4473789"/>
            <a:ext cx="3240088" cy="1538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10" grpId="0" animBg="1"/>
      <p:bldP spid="12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8853C75-BAEC-46DA-A352-F8FF703433F8}"/>
              </a:ext>
            </a:extLst>
          </p:cNvPr>
          <p:cNvSpPr/>
          <p:nvPr/>
        </p:nvSpPr>
        <p:spPr>
          <a:xfrm>
            <a:off x="539115" y="1264285"/>
            <a:ext cx="11058973" cy="143533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391448-0170-4543-96FC-0E7D10A0A8DC}"/>
              </a:ext>
            </a:extLst>
          </p:cNvPr>
          <p:cNvSpPr/>
          <p:nvPr/>
        </p:nvSpPr>
        <p:spPr>
          <a:xfrm>
            <a:off x="539115" y="3230773"/>
            <a:ext cx="11058973" cy="175458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2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44195" y="3248660"/>
          <a:ext cx="1110869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43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【2020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若使用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AOE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网估算工程进度，则下列叙述中正确的是（）。</a:t>
                      </a:r>
                      <a:endParaRPr lang="en-US" altLang="zh-CN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、关键路径是从源点到汇点边数最多的一条路径</a:t>
                      </a:r>
                      <a:endParaRPr lang="en-US" altLang="zh-CN" sz="14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关键路径是从源点到汇点路径长度最长的路径</a:t>
                      </a:r>
                      <a:endParaRPr lang="zh-CN" altLang="en-US" sz="14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、增加任一关键活动的时间不会延长工程的工期</a:t>
                      </a:r>
                      <a:endParaRPr lang="en-US" altLang="zh-CN" sz="14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、缩短任一关键活动的时间将会缩短工程的工期</a:t>
                      </a: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44195" y="1264285"/>
          <a:ext cx="11108690" cy="1467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0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42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【2020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统考真题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】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修改递归方式实现的图的深度优先搜索（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DFS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）算法，将输出（访问）顶点信息的语句移到退出递归前（即执行输出语句后立刻退出递归）。采用修改后的算法遍历有向无环图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G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，若输出结果中包含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G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中的全部顶点，则输出的顶点序列是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G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的（）。</a:t>
                      </a:r>
                      <a:endParaRPr lang="zh-CN" altLang="en-US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、拓扑有序序列</a:t>
                      </a:r>
                      <a:endParaRPr lang="en-US" altLang="zh-CN" sz="14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、广度优先搜索序列</a:t>
                      </a:r>
                      <a:endParaRPr lang="en-US" altLang="zh-CN" sz="14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、逆拓扑有序序列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、深度优先搜索序列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6988A21-DBF1-4526-BB5D-AACCD72A32C7}"/>
              </a:ext>
            </a:extLst>
          </p:cNvPr>
          <p:cNvSpPr/>
          <p:nvPr/>
        </p:nvSpPr>
        <p:spPr>
          <a:xfrm>
            <a:off x="1389380" y="3298420"/>
            <a:ext cx="9412605" cy="177112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6CD8AB-BD06-4882-AE90-A05FE2FE67C9}"/>
              </a:ext>
            </a:extLst>
          </p:cNvPr>
          <p:cNvSpPr/>
          <p:nvPr/>
        </p:nvSpPr>
        <p:spPr>
          <a:xfrm>
            <a:off x="1389380" y="1376553"/>
            <a:ext cx="9412605" cy="143533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89380" y="1407795"/>
          <a:ext cx="9412605" cy="2571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4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42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 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DFS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是一个递归算法，在遍历过程中，先访问的顶点被压入栈底。设在图中有顶点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1400" b="0" i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，它有后继顶点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1400" b="0" i="0" u="none" strike="noStrike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，即存在边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i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，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j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。根据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DFS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的规则，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i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入栈后，必先遍历完其后继结点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j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后才会出栈，也就是说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i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会在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j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之后出栈，在如题所指的过程中，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i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在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j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后打印。由于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i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和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v</a:t>
                      </a:r>
                      <a:r>
                        <a:rPr lang="en-US" altLang="zh-CN" sz="1400" b="0" baseline="-2500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j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具有任意性，从上面的规律可以看出，输出顶点的序列是逆拓扑有序序列。</a:t>
                      </a:r>
                      <a:endParaRPr lang="zh-CN" altLang="en-US" sz="1400" b="0" i="0" u="none" strike="noStrike" baseline="-2500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baseline="-2500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913884"/>
                  </a:ext>
                </a:extLst>
              </a:tr>
              <a:tr h="585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i="0" u="none" strike="noStrike" baseline="-2500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328132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89380" y="3284220"/>
          <a:ext cx="9334649" cy="219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4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7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43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关键路径是指权值之和最大而非边数最多的路径，故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错误。选项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正确，是关键路径的概念。无论是存在一条还是存在多条关键路径，增加任一关键活动的时间都会延长工程的工期，因为关键路径始终是权值之和最大的那条路径，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错误。仅有一条关键路径时，减少关键活动的时间会缩短工程的工期；存在多条关键路径时，缩短一条关键活动的时间不一定会缩短工程的工期，缩短了路径长度的那条关键路径不一定还是关键路径，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错误。</a:t>
                      </a:r>
                      <a:endParaRPr lang="en-US" altLang="zh-CN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8C3AC57-F7E4-47EF-A836-3582636E3364}"/>
              </a:ext>
            </a:extLst>
          </p:cNvPr>
          <p:cNvSpPr/>
          <p:nvPr/>
        </p:nvSpPr>
        <p:spPr>
          <a:xfrm>
            <a:off x="2288296" y="3483441"/>
            <a:ext cx="7641834" cy="305772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F09572-6845-4C95-A6ED-92A6034C16B1}"/>
              </a:ext>
            </a:extLst>
          </p:cNvPr>
          <p:cNvSpPr/>
          <p:nvPr/>
        </p:nvSpPr>
        <p:spPr>
          <a:xfrm>
            <a:off x="2288296" y="1050900"/>
            <a:ext cx="7641834" cy="23310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38375" y="3483442"/>
          <a:ext cx="6421531" cy="2473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1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3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45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38375" y="1050900"/>
          <a:ext cx="7715250" cy="2226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9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44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80" y="1386803"/>
            <a:ext cx="7115175" cy="1943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180" y="3896385"/>
            <a:ext cx="7115175" cy="1295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4160" y="5191760"/>
            <a:ext cx="1503045" cy="13093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ED0E97F-A54F-4D4D-8E31-EB797B7C6EFF}"/>
              </a:ext>
            </a:extLst>
          </p:cNvPr>
          <p:cNvSpPr/>
          <p:nvPr/>
        </p:nvSpPr>
        <p:spPr>
          <a:xfrm>
            <a:off x="1446156" y="760095"/>
            <a:ext cx="8256009" cy="22294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8FFD61-D4AB-4E1C-A4B7-54D93C5F9868}"/>
              </a:ext>
            </a:extLst>
          </p:cNvPr>
          <p:cNvSpPr/>
          <p:nvPr/>
        </p:nvSpPr>
        <p:spPr>
          <a:xfrm>
            <a:off x="1446156" y="3115310"/>
            <a:ext cx="8256009" cy="356235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5878859"/>
              </p:ext>
            </p:extLst>
          </p:nvPr>
        </p:nvGraphicFramePr>
        <p:xfrm>
          <a:off x="1392555" y="737235"/>
          <a:ext cx="941260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4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44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0" i="0" u="none" strike="noStrike" baseline="-2500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0374928"/>
              </p:ext>
            </p:extLst>
          </p:nvPr>
        </p:nvGraphicFramePr>
        <p:xfrm>
          <a:off x="1392555" y="3019425"/>
          <a:ext cx="9412605" cy="368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4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45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endParaRPr lang="zh-CN" altLang="en-US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4475" b="1"/>
          <a:stretch/>
        </p:blipFill>
        <p:spPr>
          <a:xfrm>
            <a:off x="1895167" y="1039253"/>
            <a:ext cx="7762875" cy="18925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90" y="3368488"/>
            <a:ext cx="7152005" cy="325138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91893" y="150495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B6ED3-F3D0-4CE2-A335-673F98D92EDE}"/>
              </a:ext>
            </a:extLst>
          </p:cNvPr>
          <p:cNvSpPr/>
          <p:nvPr/>
        </p:nvSpPr>
        <p:spPr>
          <a:xfrm>
            <a:off x="2276475" y="1178559"/>
            <a:ext cx="7677150" cy="241180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38375" y="1178560"/>
          <a:ext cx="6750984" cy="1719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0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9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46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828" y="1469241"/>
            <a:ext cx="7143750" cy="2057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98B8BF1-7BBF-4C17-B336-E85158A95506}"/>
              </a:ext>
            </a:extLst>
          </p:cNvPr>
          <p:cNvSpPr/>
          <p:nvPr/>
        </p:nvSpPr>
        <p:spPr>
          <a:xfrm>
            <a:off x="1446156" y="725169"/>
            <a:ext cx="7960062" cy="504361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6725992"/>
              </p:ext>
            </p:extLst>
          </p:nvPr>
        </p:nvGraphicFramePr>
        <p:xfrm>
          <a:off x="1403658" y="725169"/>
          <a:ext cx="5330973" cy="237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757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46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0" i="0" u="none" strike="noStrike" baseline="-2500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270" y="1039253"/>
            <a:ext cx="7362825" cy="46268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6174" y="99695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A5621AF-05C4-428D-B182-BB18F67C8655}"/>
              </a:ext>
            </a:extLst>
          </p:cNvPr>
          <p:cNvSpPr/>
          <p:nvPr/>
        </p:nvSpPr>
        <p:spPr>
          <a:xfrm>
            <a:off x="2238375" y="658906"/>
            <a:ext cx="7887260" cy="611019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38375" y="578224"/>
          <a:ext cx="7715250" cy="619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908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47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80" y="884059"/>
            <a:ext cx="7029450" cy="876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470" y="1701799"/>
            <a:ext cx="5371465" cy="48977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99036" y="195496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A7CD2AA-B4EC-4BBC-8EEA-7D1C19A5F22B}"/>
              </a:ext>
            </a:extLst>
          </p:cNvPr>
          <p:cNvSpPr/>
          <p:nvPr/>
        </p:nvSpPr>
        <p:spPr>
          <a:xfrm>
            <a:off x="188595" y="1056753"/>
            <a:ext cx="11751310" cy="572728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109566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47518538"/>
              </p:ext>
            </p:extLst>
          </p:nvPr>
        </p:nvGraphicFramePr>
        <p:xfrm>
          <a:off x="252095" y="1039495"/>
          <a:ext cx="11751310" cy="5395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5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47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0" i="0" u="none" strike="noStrike" baseline="-2500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1479662"/>
            <a:ext cx="5450205" cy="5215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20" y="1118235"/>
            <a:ext cx="5187950" cy="52203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3F81865-DA94-47C5-B22D-6692678C52C1}"/>
              </a:ext>
            </a:extLst>
          </p:cNvPr>
          <p:cNvSpPr/>
          <p:nvPr/>
        </p:nvSpPr>
        <p:spPr>
          <a:xfrm>
            <a:off x="2238375" y="739775"/>
            <a:ext cx="7786407" cy="529209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823" y="1039253"/>
            <a:ext cx="7200900" cy="498157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38375" y="739775"/>
          <a:ext cx="5083549" cy="330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48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r>
                        <a:rPr kumimoji="1" lang="zh-CN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78977" y="195496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345650E-DEC2-4CB8-B958-962AFEA267B6}"/>
              </a:ext>
            </a:extLst>
          </p:cNvPr>
          <p:cNvSpPr/>
          <p:nvPr/>
        </p:nvSpPr>
        <p:spPr>
          <a:xfrm>
            <a:off x="1987923" y="1116107"/>
            <a:ext cx="8083924" cy="433667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343"/>
            <a:ext cx="1114426" cy="1257992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8439878"/>
              </p:ext>
            </p:extLst>
          </p:nvPr>
        </p:nvGraphicFramePr>
        <p:xfrm>
          <a:off x="1987923" y="1107738"/>
          <a:ext cx="6707244" cy="3277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770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48</a:t>
                      </a:r>
                      <a:r>
                        <a:rPr lang="zh-CN" altLang="en-US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0" i="0" u="none" strike="noStrike" baseline="-2500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532"/>
          <a:stretch/>
        </p:blipFill>
        <p:spPr>
          <a:xfrm>
            <a:off x="2439408" y="1452281"/>
            <a:ext cx="7515225" cy="2932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888" y="4384749"/>
            <a:ext cx="7524750" cy="914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第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92E25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章 图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67542" y="1083977"/>
            <a:ext cx="10657114" cy="165510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67542" y="2868462"/>
            <a:ext cx="10657114" cy="181827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67542" y="4788910"/>
            <a:ext cx="10657114" cy="195921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5" name="文本框 8"/>
          <p:cNvSpPr txBox="1"/>
          <p:nvPr/>
        </p:nvSpPr>
        <p:spPr>
          <a:xfrm>
            <a:off x="772595" y="1140566"/>
            <a:ext cx="10340406" cy="159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【2009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已知一个带有表头结点的单链表，结点结构为（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data, link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），假设该链表只给出了头指针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。在不改变链表的前提下，请设计一个尽可能高效的算法，查找链表中倒数第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个位置上的结点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k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为正整数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。若查找成功，算法输出该结点的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域的值，并返回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；否则，只返回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。要求：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描述算法的基本设计思想；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描述算法的详细实现步骤；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根据设计思想和实现步骤，采用程序设计语言描述算法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C++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语言实现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，关键之处请给出简要注释。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8"/>
              <p:cNvSpPr txBox="1"/>
              <p:nvPr/>
            </p:nvSpPr>
            <p:spPr>
              <a:xfrm>
                <a:off x="772595" y="2942372"/>
                <a:ext cx="10340406" cy="1638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19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12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 【2010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42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设将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 (n&gt;1)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个整数存放在一维数组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中。试设计一个在时间和空间两方面都尽可能高效的算法，将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中保存的序列循环左移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p (0&lt;p&lt;n)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个位置，即将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中的数据由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···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变换为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···,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m:rPr>
                        <m:nor/>
                      </m:rPr>
                      <a:rPr kumimoji="1"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···</m:t>
                    </m:r>
                    <m:r>
                      <m:rPr>
                        <m:nor/>
                      </m:rPr>
                      <a:rPr kumimoji="1"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。要求：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给出算法的基本设计思想；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根据设计思想，采用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C++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Java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语言描述算法，关键之处给出注释；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说明你所设计算法的时间复杂度和空间复杂度。 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95" y="2942372"/>
                <a:ext cx="10340406" cy="1638397"/>
              </a:xfrm>
              <a:prstGeom prst="rect">
                <a:avLst/>
              </a:prstGeom>
              <a:blipFill>
                <a:blip r:embed="rId3"/>
                <a:stretch>
                  <a:fillRect l="-531" b="-48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8"/>
              <p:cNvSpPr txBox="1"/>
              <p:nvPr/>
            </p:nvSpPr>
            <p:spPr>
              <a:xfrm>
                <a:off x="772595" y="4788910"/>
                <a:ext cx="10340406" cy="1857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19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13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 【2011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42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一个长度为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𝐿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𝐿</m:t>
                    </m:r>
                    <m:r>
                      <a:rPr kumimoji="1" lang="zh-CN" altLang="en-US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≥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1)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的升序序列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，处在第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[L/2]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个位置的数称为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的中位数。例如，若序列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S1=(11, 13, 15, 17, 19),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的中位数是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15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。两个序列的中位数是含它们所有元素的升序序列的中位数。例如，若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S2=(2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的中位数是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。现有两个等长升序序列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，试设计一个在时间和空间两方面都尽可能高效的算法，找出两个序列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的中位数。要求：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给出算法的基本设计思想；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根据设计思想，采用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C++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Java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语言描述算法，关键之处给出注释；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说明你所设计算法的时间复杂度和空间复杂度。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95" y="4788910"/>
                <a:ext cx="10340406" cy="1857047"/>
              </a:xfrm>
              <a:prstGeom prst="rect">
                <a:avLst/>
              </a:prstGeom>
              <a:blipFill>
                <a:blip r:embed="rId4"/>
                <a:stretch>
                  <a:fillRect l="-531" r="-590" b="-42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23" grpId="0" animBg="1"/>
      <p:bldP spid="45" grpId="0"/>
      <p:bldP spid="14" grpId="0"/>
      <p:bldP spid="19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1006" y="2804367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章 查找</a:t>
            </a:r>
          </a:p>
        </p:txBody>
      </p:sp>
      <p:sp>
        <p:nvSpPr>
          <p:cNvPr id="15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30" grpId="0" animBg="1"/>
      <p:bldP spid="14" grpId="0"/>
      <p:bldP spid="15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28488" y="3895888"/>
            <a:ext cx="10430376" cy="91861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22490"/>
            <a:ext cx="10430376" cy="249623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798840" y="1216169"/>
            <a:ext cx="10360025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【2009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所示的二叉排序数中，满足平二叉树定义的是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8"/>
          <p:cNvSpPr txBox="1"/>
          <p:nvPr/>
        </p:nvSpPr>
        <p:spPr>
          <a:xfrm>
            <a:off x="798840" y="3991583"/>
            <a:ext cx="10358755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【2009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下列叙述中，不符合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B-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树定义要求的是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根结点最多有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棵子树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所有的叶子结点都在同一层上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各结点内关键字均升序或降序排列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叶子结点之间通过指针链接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9" y="1718063"/>
            <a:ext cx="7648575" cy="178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28489" y="3200161"/>
            <a:ext cx="10430376" cy="117685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22491"/>
            <a:ext cx="10430376" cy="14996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59574"/>
          <a:stretch/>
        </p:blipFill>
        <p:spPr>
          <a:xfrm>
            <a:off x="819887" y="1730096"/>
            <a:ext cx="8883807" cy="6435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71291"/>
          <a:stretch/>
        </p:blipFill>
        <p:spPr>
          <a:xfrm>
            <a:off x="836586" y="3915681"/>
            <a:ext cx="8867108" cy="3930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EF0CD7-9A46-4017-9359-95D9939E2B18}"/>
              </a:ext>
            </a:extLst>
          </p:cNvPr>
          <p:cNvSpPr txBox="1"/>
          <p:nvPr/>
        </p:nvSpPr>
        <p:spPr>
          <a:xfrm>
            <a:off x="774188" y="1144101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901539-7651-45AC-94F7-76138E42415D}"/>
              </a:ext>
            </a:extLst>
          </p:cNvPr>
          <p:cNvSpPr txBox="1"/>
          <p:nvPr/>
        </p:nvSpPr>
        <p:spPr>
          <a:xfrm>
            <a:off x="774188" y="3287338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28489" y="4247605"/>
            <a:ext cx="10430376" cy="96434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7219" y="1132282"/>
            <a:ext cx="10430376" cy="277103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798840" y="1216169"/>
            <a:ext cx="10360025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所示的平衡二叉树中插入关键字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后得到一棵新平衡二叉树，在新平衡二叉树中，关键字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所在结点的左、右子结点中保存的关键字分别是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13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			B. 24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			C. 24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53			D. 24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90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798840" y="4317446"/>
            <a:ext cx="10358755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已知一个长度为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的顺序表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，其元素按关键字有序排列，若采用折半查找法查找一个不存在的元素，则比较次数最多的是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4				B. 5				C. 6				D. 7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039087"/>
            <a:ext cx="1905000" cy="18669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27219" y="5372100"/>
            <a:ext cx="10430376" cy="114847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798840" y="5439127"/>
            <a:ext cx="10358755" cy="10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对于下列关键字序列，不可能构成某二叉排序树中一条查找路径的序列是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95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71			B. 92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35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21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38			D. 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  <p:bldP spid="14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28489" y="1122491"/>
            <a:ext cx="10430376" cy="459140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0210"/>
          <a:stretch/>
        </p:blipFill>
        <p:spPr>
          <a:xfrm>
            <a:off x="774188" y="1708486"/>
            <a:ext cx="9017515" cy="36884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EF70CE7-BA8C-4F52-A525-2D57343BF5CC}"/>
              </a:ext>
            </a:extLst>
          </p:cNvPr>
          <p:cNvSpPr txBox="1"/>
          <p:nvPr/>
        </p:nvSpPr>
        <p:spPr>
          <a:xfrm>
            <a:off x="774188" y="1144101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28489" y="3298660"/>
            <a:ext cx="10430376" cy="226842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22492"/>
            <a:ext cx="10430376" cy="150693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59590"/>
          <a:stretch/>
        </p:blipFill>
        <p:spPr>
          <a:xfrm>
            <a:off x="851077" y="1768044"/>
            <a:ext cx="9288196" cy="689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35" y="3938007"/>
            <a:ext cx="8819782" cy="140384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1090F4E-0DAE-4F5B-BF0E-1B6EBEC8797A}"/>
              </a:ext>
            </a:extLst>
          </p:cNvPr>
          <p:cNvSpPr txBox="1"/>
          <p:nvPr/>
        </p:nvSpPr>
        <p:spPr>
          <a:xfrm>
            <a:off x="774188" y="1144101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D74814-8554-4C69-B09A-7422C6B4C18E}"/>
              </a:ext>
            </a:extLst>
          </p:cNvPr>
          <p:cNvSpPr txBox="1"/>
          <p:nvPr/>
        </p:nvSpPr>
        <p:spPr>
          <a:xfrm>
            <a:off x="774188" y="3373622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28489" y="1122491"/>
            <a:ext cx="10430376" cy="424061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1" y="1264319"/>
            <a:ext cx="9304191" cy="4026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27219" y="3145167"/>
            <a:ext cx="10430376" cy="86468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34949"/>
            <a:ext cx="10430376" cy="176236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798840" y="1216169"/>
            <a:ext cx="10360025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为提高散列（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Hash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）表的查找效率，可以采取的正确措施是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8"/>
          <p:cNvSpPr txBox="1"/>
          <p:nvPr/>
        </p:nvSpPr>
        <p:spPr>
          <a:xfrm>
            <a:off x="797570" y="3186933"/>
            <a:ext cx="10358755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若平衡二叉树的高度为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，且所有非叶子结点的平衡因子均为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，则该平衡二叉树的结点总数为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12				B. 20				C. 32				D. 33</a:t>
            </a:r>
          </a:p>
        </p:txBody>
      </p:sp>
      <p:sp>
        <p:nvSpPr>
          <p:cNvPr id="13" name="矩形 12"/>
          <p:cNvSpPr/>
          <p:nvPr/>
        </p:nvSpPr>
        <p:spPr>
          <a:xfrm>
            <a:off x="727219" y="4182035"/>
            <a:ext cx="10430376" cy="26262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797570" y="4251877"/>
            <a:ext cx="10358755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有一棵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B-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树，如图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所示。删除关键字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得到一棵新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B-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树，其最右叶子结点中所含的关键字是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A. 60				B. 60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62				C. 62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				D. 65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70" y="1591863"/>
            <a:ext cx="7334250" cy="119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264" b="14308"/>
          <a:stretch/>
        </p:blipFill>
        <p:spPr>
          <a:xfrm>
            <a:off x="4147767" y="5100418"/>
            <a:ext cx="3896466" cy="1642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  <p:bldP spid="14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28489" y="1122491"/>
            <a:ext cx="10430376" cy="344950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6562"/>
          <a:stretch/>
        </p:blipFill>
        <p:spPr>
          <a:xfrm>
            <a:off x="850292" y="1708486"/>
            <a:ext cx="9062411" cy="26945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9A9E2A-A473-492B-B691-27092D903656}"/>
              </a:ext>
            </a:extLst>
          </p:cNvPr>
          <p:cNvSpPr txBox="1"/>
          <p:nvPr/>
        </p:nvSpPr>
        <p:spPr>
          <a:xfrm>
            <a:off x="774188" y="1144101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28489" y="1122491"/>
            <a:ext cx="10430376" cy="494953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3187"/>
          <a:stretch/>
        </p:blipFill>
        <p:spPr>
          <a:xfrm>
            <a:off x="943544" y="1708486"/>
            <a:ext cx="8143875" cy="28241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51" y="4532624"/>
            <a:ext cx="7677150" cy="1066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D5C39C-A2BE-4DB0-9B6C-512E2E290D88}"/>
              </a:ext>
            </a:extLst>
          </p:cNvPr>
          <p:cNvSpPr txBox="1"/>
          <p:nvPr/>
        </p:nvSpPr>
        <p:spPr>
          <a:xfrm>
            <a:off x="774188" y="1144101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43544" y="1264320"/>
            <a:ext cx="10657114" cy="308776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096679" y="1362613"/>
            <a:ext cx="10151777" cy="289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算法思想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endParaRPr kumimoji="1"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定义指针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，初始化时均指向单链表的首元结点。首先将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沿链表移动到第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个结点，而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指针保持不动，这样当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移动到第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k+1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个结点时，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所指结点的间隔距离为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。然后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同时向下移动，当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NULL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所指向的结点就是该链表倒数第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个结点。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(2)【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算法步骤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计数器 </a:t>
            </a:r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=0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，用指针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指向首元结点。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从首元结点开始依次顺着链域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link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依次向下遍历链表，若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NULL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，则转步骤⑤。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小于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 </a:t>
            </a:r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；否则，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指向下一个结点。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指向下一个结点，转步骤②。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 </a:t>
            </a:r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等于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，则查找成功，输出该结点的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域的值，返回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；否则，查找失败，返回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28489" y="1122492"/>
            <a:ext cx="10430376" cy="292507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32504"/>
          <a:stretch/>
        </p:blipFill>
        <p:spPr>
          <a:xfrm>
            <a:off x="838807" y="1708486"/>
            <a:ext cx="9988714" cy="22186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4DA0F1B-93BE-48AB-8C17-86BB4CA48C9D}"/>
              </a:ext>
            </a:extLst>
          </p:cNvPr>
          <p:cNvSpPr txBox="1"/>
          <p:nvPr/>
        </p:nvSpPr>
        <p:spPr>
          <a:xfrm>
            <a:off x="774188" y="1144101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25949" y="2385611"/>
            <a:ext cx="10430376" cy="232705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34949"/>
            <a:ext cx="10430376" cy="10103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798840" y="1216169"/>
            <a:ext cx="10360025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若将关键字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依次插入到初始为空的平衡二叉树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中，则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中平衡因子为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的分支结点的个数是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0				B. 1				C. 2				D. 3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797570" y="2470730"/>
            <a:ext cx="10358755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 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在任意一棵非空二叉排序树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中，删除某结点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之后形成二叉排序树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，再将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插入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形成二叉排序树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。下列关于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的叙述中，正确的是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5949" y="4952944"/>
            <a:ext cx="10430376" cy="88101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797570" y="5096230"/>
            <a:ext cx="10358755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在一棵高度为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B-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树中，所含关键字的个数最少是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A. 5				B. 7				C. 8				D. 14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4" y="3097123"/>
            <a:ext cx="6679881" cy="140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  <p:bldP spid="14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28489" y="1122492"/>
            <a:ext cx="10430376" cy="330259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5727"/>
          <a:stretch/>
        </p:blipFill>
        <p:spPr>
          <a:xfrm>
            <a:off x="861676" y="1708486"/>
            <a:ext cx="8248650" cy="27166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AA63D0-BB80-40F8-A55F-954519ACCEBC}"/>
              </a:ext>
            </a:extLst>
          </p:cNvPr>
          <p:cNvSpPr txBox="1"/>
          <p:nvPr/>
        </p:nvSpPr>
        <p:spPr>
          <a:xfrm>
            <a:off x="774188" y="1144101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28489" y="1122491"/>
            <a:ext cx="10430376" cy="511392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4" y="1293438"/>
            <a:ext cx="8201025" cy="477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28489" y="1122491"/>
            <a:ext cx="10430376" cy="511392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369638"/>
            <a:ext cx="6534150" cy="4619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28489" y="3894561"/>
            <a:ext cx="10430376" cy="125617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22492"/>
            <a:ext cx="10430376" cy="217876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36727"/>
          <a:stretch/>
        </p:blipFill>
        <p:spPr>
          <a:xfrm>
            <a:off x="774188" y="1707268"/>
            <a:ext cx="8315325" cy="14765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63226"/>
          <a:stretch/>
        </p:blipFill>
        <p:spPr>
          <a:xfrm>
            <a:off x="943544" y="4458946"/>
            <a:ext cx="9258694" cy="5919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6537A06-05F6-4AFD-8ABA-E134164EA16D}"/>
              </a:ext>
            </a:extLst>
          </p:cNvPr>
          <p:cNvSpPr txBox="1"/>
          <p:nvPr/>
        </p:nvSpPr>
        <p:spPr>
          <a:xfrm>
            <a:off x="774188" y="1144101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648DDA-4657-4899-8591-13B9E1783050}"/>
              </a:ext>
            </a:extLst>
          </p:cNvPr>
          <p:cNvSpPr txBox="1"/>
          <p:nvPr/>
        </p:nvSpPr>
        <p:spPr>
          <a:xfrm>
            <a:off x="774188" y="3894561"/>
            <a:ext cx="10338978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题）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【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25949" y="2418755"/>
            <a:ext cx="10430376" cy="79653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8489" y="1134949"/>
            <a:ext cx="10430376" cy="10103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798840" y="1216169"/>
            <a:ext cx="10360025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用哈希（散列）方法处理冲突（碰撞）时可能出现聚集（堆积）现象，下列选项中，会受堆积现象直接影响的是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存储效率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散列函数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装填（装载）因子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平均查找长度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8"/>
          <p:cNvSpPr txBox="1"/>
          <p:nvPr/>
        </p:nvSpPr>
        <p:spPr>
          <a:xfrm>
            <a:off x="797570" y="2503873"/>
            <a:ext cx="10358755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在一棵具有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各关键字的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B-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树种，含关键字的结点个数最多是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A. 5				B. 6				C. 10				D. 15</a:t>
            </a:r>
          </a:p>
        </p:txBody>
      </p:sp>
      <p:sp>
        <p:nvSpPr>
          <p:cNvPr id="13" name="矩形 12"/>
          <p:cNvSpPr/>
          <p:nvPr/>
        </p:nvSpPr>
        <p:spPr>
          <a:xfrm>
            <a:off x="725949" y="3524836"/>
            <a:ext cx="10430376" cy="133484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797570" y="3668122"/>
            <a:ext cx="10358755" cy="10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现有一棵无重复关键字的平衡二叉树（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AVL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树），对其进行中序遍历可得到一个降序序列。下列关于该平衡二叉树的叙述中，正确的是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根结点的度一定为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			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树中最小元素一定是叶子结点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最后插入的元素一定是叶子结点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树中最大元素一定无左子树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5949" y="5192382"/>
            <a:ext cx="10430376" cy="109540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文本框 8"/>
          <p:cNvSpPr txBox="1"/>
          <p:nvPr/>
        </p:nvSpPr>
        <p:spPr>
          <a:xfrm>
            <a:off x="797570" y="5277501"/>
            <a:ext cx="10358755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下列选项中，不能构成折半查找中关键字比较序列的是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500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180				B. 500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180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180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450				D. 180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  <p:bldP spid="14" grpId="0"/>
      <p:bldP spid="22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678977" y="3488765"/>
            <a:ext cx="8922351" cy="287479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78977" y="1182256"/>
            <a:ext cx="8922351" cy="196136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717"/>
          <a:stretch/>
        </p:blipFill>
        <p:spPr>
          <a:xfrm>
            <a:off x="1800139" y="1509199"/>
            <a:ext cx="8706726" cy="15507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-1" b="4627"/>
          <a:stretch/>
        </p:blipFill>
        <p:spPr>
          <a:xfrm>
            <a:off x="1800139" y="3891864"/>
            <a:ext cx="8706726" cy="24014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BCA66D-5C14-DEEE-45BB-DB4DA103D62A}"/>
              </a:ext>
            </a:extLst>
          </p:cNvPr>
          <p:cNvSpPr txBox="1"/>
          <p:nvPr/>
        </p:nvSpPr>
        <p:spPr>
          <a:xfrm>
            <a:off x="1678977" y="121181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044A5E-696B-EF8F-80A7-44DDF1B20D14}"/>
              </a:ext>
            </a:extLst>
          </p:cNvPr>
          <p:cNvSpPr txBox="1"/>
          <p:nvPr/>
        </p:nvSpPr>
        <p:spPr>
          <a:xfrm>
            <a:off x="1733405" y="356033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316579" y="3200552"/>
            <a:ext cx="9808028" cy="342137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58414" y="907339"/>
            <a:ext cx="9766193" cy="203826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194237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5494" b="1"/>
          <a:stretch/>
        </p:blipFill>
        <p:spPr>
          <a:xfrm>
            <a:off x="1446156" y="1262116"/>
            <a:ext cx="9151126" cy="16190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912"/>
          <a:stretch/>
        </p:blipFill>
        <p:spPr>
          <a:xfrm>
            <a:off x="1446156" y="3553995"/>
            <a:ext cx="9610902" cy="30227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0E60646-11E6-C0E7-1BA1-614C4524EF83}"/>
              </a:ext>
            </a:extLst>
          </p:cNvPr>
          <p:cNvSpPr txBox="1"/>
          <p:nvPr/>
        </p:nvSpPr>
        <p:spPr>
          <a:xfrm>
            <a:off x="1358414" y="94871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A86E70-037F-D34E-DAB8-55752E3C852B}"/>
              </a:ext>
            </a:extLst>
          </p:cNvPr>
          <p:cNvSpPr txBox="1"/>
          <p:nvPr/>
        </p:nvSpPr>
        <p:spPr>
          <a:xfrm>
            <a:off x="1358414" y="32462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C3B958-F5E1-2CCB-7A3A-032966476091}"/>
              </a:ext>
            </a:extLst>
          </p:cNvPr>
          <p:cNvSpPr txBox="1"/>
          <p:nvPr/>
        </p:nvSpPr>
        <p:spPr>
          <a:xfrm>
            <a:off x="9778505" y="6268955"/>
            <a:ext cx="163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下一页还有图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593050" y="1667632"/>
            <a:ext cx="6807214" cy="385462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41" y="2110270"/>
            <a:ext cx="6524625" cy="3276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56244E-D113-0ADD-2BE0-09214F489770}"/>
              </a:ext>
            </a:extLst>
          </p:cNvPr>
          <p:cNvSpPr txBox="1"/>
          <p:nvPr/>
        </p:nvSpPr>
        <p:spPr>
          <a:xfrm>
            <a:off x="2682641" y="173412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  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接上一页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43544" y="1218710"/>
            <a:ext cx="10657114" cy="531593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096679" y="1264320"/>
            <a:ext cx="10151777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算法描述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endParaRPr kumimoji="1"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79" y="1889331"/>
            <a:ext cx="5851525" cy="17957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79" y="3745693"/>
            <a:ext cx="5863083" cy="2648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156867" y="1140926"/>
            <a:ext cx="7722240" cy="313822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62711" cy="1257992"/>
            <a:chOff x="0" y="-82343"/>
            <a:chExt cx="776271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603846" y="147003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2227218" y="1222146"/>
            <a:ext cx="7532635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在有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＞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）个元素的升序数组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中查找关键字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。查找算法的伪代码如下所示。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</a:p>
        </p:txBody>
      </p:sp>
      <p:sp>
        <p:nvSpPr>
          <p:cNvPr id="13" name="矩形 12"/>
          <p:cNvSpPr/>
          <p:nvPr/>
        </p:nvSpPr>
        <p:spPr>
          <a:xfrm>
            <a:off x="2156867" y="4848176"/>
            <a:ext cx="7722240" cy="98797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2227217" y="4930704"/>
            <a:ext cx="7532636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B+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树不同于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B-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树的特点之一是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能支持顺序查找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结点中含有关键字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根节点至少有两个分支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所有叶子结点都在同一层上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17" y="1844833"/>
            <a:ext cx="7532636" cy="2299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48153" y="4077889"/>
            <a:ext cx="9940215" cy="239595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8153" y="1039253"/>
            <a:ext cx="9940215" cy="273991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56" y="1407926"/>
            <a:ext cx="9147525" cy="22947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56" y="4434016"/>
            <a:ext cx="9365819" cy="19711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3B6F1D-A512-3DF5-B5A5-42FE49E097E3}"/>
              </a:ext>
            </a:extLst>
          </p:cNvPr>
          <p:cNvSpPr txBox="1"/>
          <p:nvPr/>
        </p:nvSpPr>
        <p:spPr>
          <a:xfrm>
            <a:off x="1348153" y="111043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8B1E88-305D-FD8F-7C23-470DF3BE7B6A}"/>
              </a:ext>
            </a:extLst>
          </p:cNvPr>
          <p:cNvSpPr txBox="1"/>
          <p:nvPr/>
        </p:nvSpPr>
        <p:spPr>
          <a:xfrm>
            <a:off x="1348153" y="412196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584894" y="1264320"/>
            <a:ext cx="9066946" cy="139814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637318" y="1297357"/>
            <a:ext cx="8865112" cy="133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将关键字序列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散列存储到散列表中，散列表的存储空间是一个下标从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开始的一维数组散列，函数为：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H(key)=(key*3) MOD T,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处理冲突采用线性探测再散列法，要求装载因子为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。问题：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）请画出所构造的散列表。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）分别计算等概率情况下，查找成功和查找不成功的平均查找长度。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84894" y="3307415"/>
            <a:ext cx="9066946" cy="269486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17" y="3677463"/>
            <a:ext cx="8917365" cy="22681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A96787-17E5-C6E9-B138-56670A3407C0}"/>
              </a:ext>
            </a:extLst>
          </p:cNvPr>
          <p:cNvSpPr txBox="1"/>
          <p:nvPr/>
        </p:nvSpPr>
        <p:spPr>
          <a:xfrm>
            <a:off x="1637317" y="334578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311426" y="1264320"/>
            <a:ext cx="9730335" cy="481375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874"/>
          <a:stretch/>
        </p:blipFill>
        <p:spPr>
          <a:xfrm>
            <a:off x="1389761" y="1651608"/>
            <a:ext cx="9412477" cy="43261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9BA624-0EC5-3630-144B-3B37066C3600}"/>
              </a:ext>
            </a:extLst>
          </p:cNvPr>
          <p:cNvSpPr txBox="1"/>
          <p:nvPr/>
        </p:nvSpPr>
        <p:spPr>
          <a:xfrm>
            <a:off x="1311426" y="131992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DACAD5-AF36-8AAF-1226-13EA46D1DEE7}"/>
              </a:ext>
            </a:extLst>
          </p:cNvPr>
          <p:cNvSpPr txBox="1"/>
          <p:nvPr/>
        </p:nvSpPr>
        <p:spPr>
          <a:xfrm>
            <a:off x="9697510" y="5666584"/>
            <a:ext cx="163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下一页还有图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22843" y="1658767"/>
            <a:ext cx="10148687" cy="360563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1316"/>
          <a:stretch/>
        </p:blipFill>
        <p:spPr>
          <a:xfrm>
            <a:off x="1116091" y="2011268"/>
            <a:ext cx="9959817" cy="31853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765639-AC93-751D-4B53-A8182DBE6DAC}"/>
              </a:ext>
            </a:extLst>
          </p:cNvPr>
          <p:cNvSpPr txBox="1"/>
          <p:nvPr/>
        </p:nvSpPr>
        <p:spPr>
          <a:xfrm>
            <a:off x="1022844" y="170349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  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接上一页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518560" y="1921733"/>
            <a:ext cx="7438241" cy="284749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8882" b="21958"/>
          <a:stretch/>
        </p:blipFill>
        <p:spPr>
          <a:xfrm>
            <a:off x="2596659" y="2255457"/>
            <a:ext cx="6412989" cy="24307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98586F-FDCE-E7D6-D5B9-E604573E5B41}"/>
              </a:ext>
            </a:extLst>
          </p:cNvPr>
          <p:cNvSpPr txBox="1"/>
          <p:nvPr/>
        </p:nvSpPr>
        <p:spPr>
          <a:xfrm>
            <a:off x="2602635" y="199291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4C9A6A-1B87-DFC4-3944-187D21CD5BF2}"/>
              </a:ext>
            </a:extLst>
          </p:cNvPr>
          <p:cNvSpPr txBox="1"/>
          <p:nvPr/>
        </p:nvSpPr>
        <p:spPr>
          <a:xfrm>
            <a:off x="8615767" y="4399022"/>
            <a:ext cx="163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下一页还有图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132960" y="1473496"/>
            <a:ext cx="7997158" cy="426840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828"/>
          <a:stretch>
            <a:fillRect/>
          </a:stretch>
        </p:blipFill>
        <p:spPr>
          <a:xfrm>
            <a:off x="2178306" y="1885889"/>
            <a:ext cx="7848600" cy="603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06" y="2431164"/>
            <a:ext cx="7058025" cy="32670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B04EA49-3DC8-538D-0AFA-F995F6C588CE}"/>
              </a:ext>
            </a:extLst>
          </p:cNvPr>
          <p:cNvSpPr txBox="1"/>
          <p:nvPr/>
        </p:nvSpPr>
        <p:spPr>
          <a:xfrm>
            <a:off x="2178306" y="153445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  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接上一页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0F26E27-7231-C838-4C7D-1C9D510F8086}"/>
              </a:ext>
            </a:extLst>
          </p:cNvPr>
          <p:cNvGraphicFramePr>
            <a:graphicFrameLocks noGrp="1"/>
          </p:cNvGraphicFramePr>
          <p:nvPr/>
        </p:nvGraphicFramePr>
        <p:xfrm>
          <a:off x="2058742" y="3021019"/>
          <a:ext cx="7939953" cy="2887223"/>
        </p:xfrm>
        <a:graphic>
          <a:graphicData uri="http://schemas.openxmlformats.org/drawingml/2006/table">
            <a:tbl>
              <a:tblPr/>
              <a:tblGrid>
                <a:gridCol w="7939953">
                  <a:extLst>
                    <a:ext uri="{9D8B030D-6E8A-4147-A177-3AD203B41FA5}">
                      <a16:colId xmlns:a16="http://schemas.microsoft.com/office/drawing/2014/main" val="1936299211"/>
                    </a:ext>
                  </a:extLst>
                </a:gridCol>
              </a:tblGrid>
              <a:tr h="28872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21. (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王道考研第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263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页第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15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题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) </a:t>
                      </a:r>
                      <a:endParaRPr lang="zh-CN" altLang="en-US" sz="1400" b="1" dirty="0">
                        <a:latin typeface="+mn-ea"/>
                        <a:ea typeface="+mn-ea"/>
                      </a:endParaRPr>
                    </a:p>
                  </a:txBody>
                  <a:tcPr>
                    <a:lnL w="28575" cmpd="sng">
                      <a:solidFill>
                        <a:srgbClr val="C00000"/>
                      </a:solidFill>
                      <a:prstDash val="lgDash"/>
                    </a:lnL>
                    <a:lnR w="28575" cmpd="sng">
                      <a:solidFill>
                        <a:srgbClr val="C00000"/>
                      </a:solidFill>
                      <a:prstDash val="lgDash"/>
                    </a:lnR>
                    <a:lnT w="28575" cmpd="sng">
                      <a:solidFill>
                        <a:srgbClr val="C00000"/>
                      </a:solidFill>
                      <a:prstDash val="lgDash"/>
                    </a:lnT>
                    <a:lnB w="28575" cmpd="sng">
                      <a:solidFill>
                        <a:srgbClr val="C00000"/>
                      </a:solidFill>
                      <a:prstDash val="lg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46465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96BE0A9-0A10-4B23-C698-2238F74EACF9}"/>
              </a:ext>
            </a:extLst>
          </p:cNvPr>
          <p:cNvGraphicFramePr>
            <a:graphicFrameLocks noGrp="1"/>
          </p:cNvGraphicFramePr>
          <p:nvPr/>
        </p:nvGraphicFramePr>
        <p:xfrm>
          <a:off x="2058744" y="1180720"/>
          <a:ext cx="7939951" cy="1368096"/>
        </p:xfrm>
        <a:graphic>
          <a:graphicData uri="http://schemas.openxmlformats.org/drawingml/2006/table">
            <a:tbl>
              <a:tblPr/>
              <a:tblGrid>
                <a:gridCol w="7939951">
                  <a:extLst>
                    <a:ext uri="{9D8B030D-6E8A-4147-A177-3AD203B41FA5}">
                      <a16:colId xmlns:a16="http://schemas.microsoft.com/office/drawing/2014/main" val="1936299211"/>
                    </a:ext>
                  </a:extLst>
                </a:gridCol>
              </a:tblGrid>
              <a:tr h="13680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20. (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王道考研第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263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页第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题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) </a:t>
                      </a:r>
                      <a:endParaRPr lang="zh-CN" altLang="en-US" sz="1400" b="1" dirty="0">
                        <a:latin typeface="+mn-ea"/>
                        <a:ea typeface="+mn-ea"/>
                      </a:endParaRPr>
                    </a:p>
                  </a:txBody>
                  <a:tcPr>
                    <a:lnL w="28575" cmpd="sng">
                      <a:solidFill>
                        <a:srgbClr val="C00000"/>
                      </a:solidFill>
                      <a:prstDash val="lgDash"/>
                    </a:lnL>
                    <a:lnR w="28575" cmpd="sng">
                      <a:solidFill>
                        <a:srgbClr val="C00000"/>
                      </a:solidFill>
                      <a:prstDash val="lgDash"/>
                    </a:lnR>
                    <a:lnT w="28575" cmpd="sng">
                      <a:solidFill>
                        <a:srgbClr val="C00000"/>
                      </a:solidFill>
                      <a:prstDash val="lgDash"/>
                    </a:lnT>
                    <a:lnB w="28575" cmpd="sng">
                      <a:solidFill>
                        <a:srgbClr val="C00000"/>
                      </a:solidFill>
                      <a:prstDash val="lg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464658"/>
                  </a:ext>
                </a:extLst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0" y="-82343"/>
            <a:ext cx="10670540" cy="1257992"/>
            <a:chOff x="0" y="-82343"/>
            <a:chExt cx="10670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1460" y="191170"/>
              <a:ext cx="9149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583"/>
          <a:stretch/>
        </p:blipFill>
        <p:spPr>
          <a:xfrm>
            <a:off x="2357449" y="1500354"/>
            <a:ext cx="7477103" cy="8777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2011"/>
          <a:stretch/>
        </p:blipFill>
        <p:spPr>
          <a:xfrm>
            <a:off x="2357448" y="3429000"/>
            <a:ext cx="7477103" cy="2353346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FF7A1E5-1E5F-184F-E040-9AF250ACD3EE}"/>
              </a:ext>
            </a:extLst>
          </p:cNvPr>
          <p:cNvGraphicFramePr>
            <a:graphicFrameLocks noGrp="1"/>
          </p:cNvGraphicFramePr>
          <p:nvPr/>
        </p:nvGraphicFramePr>
        <p:xfrm>
          <a:off x="2050834" y="637674"/>
          <a:ext cx="8721823" cy="1435334"/>
        </p:xfrm>
        <a:graphic>
          <a:graphicData uri="http://schemas.openxmlformats.org/drawingml/2006/table">
            <a:tbl>
              <a:tblPr/>
              <a:tblGrid>
                <a:gridCol w="8721823">
                  <a:extLst>
                    <a:ext uri="{9D8B030D-6E8A-4147-A177-3AD203B41FA5}">
                      <a16:colId xmlns:a16="http://schemas.microsoft.com/office/drawing/2014/main" val="1936299211"/>
                    </a:ext>
                  </a:extLst>
                </a:gridCol>
              </a:tblGrid>
              <a:tr h="143533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20. (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王道考研第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263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页第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题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    【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答案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】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    【</a:t>
                      </a:r>
                      <a:r>
                        <a:rPr lang="zh-CN" altLang="en-US" sz="1400" b="1" dirty="0">
                          <a:latin typeface="+mn-ea"/>
                          <a:ea typeface="+mn-ea"/>
                        </a:rPr>
                        <a:t>解析</a:t>
                      </a:r>
                      <a:r>
                        <a:rPr lang="en-US" altLang="zh-CN" sz="1400" b="1" dirty="0">
                          <a:latin typeface="+mn-ea"/>
                          <a:ea typeface="+mn-ea"/>
                        </a:rPr>
                        <a:t>】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mpd="sng">
                      <a:solidFill>
                        <a:srgbClr val="C00000"/>
                      </a:solidFill>
                      <a:prstDash val="lgDash"/>
                    </a:lnL>
                    <a:lnR w="28575" cmpd="sng">
                      <a:solidFill>
                        <a:srgbClr val="C00000"/>
                      </a:solidFill>
                      <a:prstDash val="lgDash"/>
                    </a:lnR>
                    <a:lnT w="28575" cmpd="sng">
                      <a:solidFill>
                        <a:srgbClr val="C00000"/>
                      </a:solidFill>
                      <a:prstDash val="lgDash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464658"/>
                  </a:ext>
                </a:extLst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0" y="-82343"/>
            <a:ext cx="10670540" cy="1257992"/>
            <a:chOff x="0" y="-82343"/>
            <a:chExt cx="10670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1460" y="2629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50835" y="2277720"/>
          <a:ext cx="8769634" cy="446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9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21. (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263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15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33" y="1193945"/>
            <a:ext cx="7591425" cy="794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433" y="2798804"/>
            <a:ext cx="7591425" cy="504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l="993" r="1"/>
          <a:stretch/>
        </p:blipFill>
        <p:spPr>
          <a:xfrm>
            <a:off x="3079116" y="3303629"/>
            <a:ext cx="7591424" cy="340087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0540" cy="1257992"/>
            <a:chOff x="0" y="-82343"/>
            <a:chExt cx="10670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1460" y="173003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03245" y="2929091"/>
          <a:ext cx="7942092" cy="33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3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23. (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264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)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03245" y="1039253"/>
          <a:ext cx="7942092" cy="143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53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22. (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264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20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706" y="1410085"/>
            <a:ext cx="7361032" cy="956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l="733"/>
          <a:stretch/>
        </p:blipFill>
        <p:spPr>
          <a:xfrm>
            <a:off x="2360706" y="3330600"/>
            <a:ext cx="7526129" cy="28867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35217" y="1098231"/>
            <a:ext cx="10657114" cy="575976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895905" y="1098231"/>
                <a:ext cx="9893123" cy="1396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19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12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解答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(1)【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算法思想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 indent="457200"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先将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</m:oMath>
                </a14:m>
                <a:r>
                  <a:rPr kumimoji="1"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···</a:t>
                </a:r>
                <a:r>
                  <a:rPr kumimoji="1"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−2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原地逆置，得到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−2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,···,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然后再将前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n-p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个数据和后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p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个数据分别原地逆置，得到最终结果：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···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m:rPr>
                        <m:nor/>
                      </m:rPr>
                      <a:rPr kumimoji="1"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···</m:t>
                    </m:r>
                    <m:r>
                      <m:rPr>
                        <m:nor/>
                      </m:rPr>
                      <a:rPr kumimoji="1"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。</m:t>
                    </m:r>
                  </m:oMath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(2)【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算法描述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05" y="1098231"/>
                <a:ext cx="9893123" cy="1396857"/>
              </a:xfrm>
              <a:prstGeom prst="rect">
                <a:avLst/>
              </a:prstGeom>
              <a:blipFill>
                <a:blip r:embed="rId2"/>
                <a:stretch>
                  <a:fillRect l="-431" b="-48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2" y="2513309"/>
            <a:ext cx="6130068" cy="42282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4286" y="2161702"/>
            <a:ext cx="3234742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indent="457200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算法执行了三趟逆置，时间复杂度为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O(n);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用了一个辅助变量空间，空间复杂度为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969750" y="1119131"/>
          <a:ext cx="8467709" cy="3124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241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22. (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264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20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1026"/>
          <a:stretch/>
        </p:blipFill>
        <p:spPr>
          <a:xfrm>
            <a:off x="2907441" y="1648912"/>
            <a:ext cx="7407947" cy="222631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10673080" cy="1257992"/>
            <a:chOff x="0" y="-82343"/>
            <a:chExt cx="1067308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4000" y="70057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69750" y="4659891"/>
          <a:ext cx="8467709" cy="125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68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23. (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264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393" y="5255431"/>
            <a:ext cx="7395995" cy="571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130" y="3903162"/>
            <a:ext cx="2714625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3080" cy="1257992"/>
            <a:chOff x="0" y="-82343"/>
            <a:chExt cx="1067308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4000" y="70057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71271" y="2245142"/>
          <a:ext cx="7885529" cy="2392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25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24.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265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4053"/>
          <a:stretch>
            <a:fillRect/>
          </a:stretch>
        </p:blipFill>
        <p:spPr>
          <a:xfrm>
            <a:off x="2328383" y="2537628"/>
            <a:ext cx="7535233" cy="2028395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3080" cy="1257992"/>
            <a:chOff x="0" y="-82343"/>
            <a:chExt cx="1067308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4000" y="70057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939234" y="1093042"/>
          <a:ext cx="8458928" cy="509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92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24. (</a:t>
                      </a:r>
                      <a:r>
                        <a:rPr lang="zh-CN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265</a:t>
                      </a:r>
                      <a:r>
                        <a:rPr lang="zh-CN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lang="zh-CN" altLang="en-US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lang="en-US" altLang="zh-CN" sz="14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32" y="1440944"/>
            <a:ext cx="7330337" cy="4580652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3080" cy="1257992"/>
            <a:chOff x="0" y="-82343"/>
            <a:chExt cx="1067308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4000" y="70057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29344" y="3039474"/>
          <a:ext cx="7897719" cy="295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2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29344" y="1264320"/>
          <a:ext cx="7897718" cy="1344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7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3224" r="18140" b="-1"/>
          <a:stretch/>
        </p:blipFill>
        <p:spPr>
          <a:xfrm>
            <a:off x="2364344" y="1590670"/>
            <a:ext cx="6397466" cy="8974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345" y="3362127"/>
            <a:ext cx="7463311" cy="2491105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3080" cy="1257992"/>
            <a:chOff x="0" y="-82343"/>
            <a:chExt cx="1067308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4000" y="70057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23142" y="2801802"/>
          <a:ext cx="8713376" cy="3085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52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【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解析</a:t>
                      </a: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】</a:t>
                      </a:r>
                      <a:endParaRPr lang="en-US" altLang="zh-CN" sz="1600" b="1" i="0" u="none" strike="noStrike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825998" y="1327895"/>
          <a:ext cx="8710519" cy="937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0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7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25. (</a:t>
                      </a:r>
                      <a:r>
                        <a:rPr lang="zh-CN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</a:t>
                      </a:r>
                      <a:r>
                        <a:rPr lang="zh-CN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lang="zh-CN" altLang="en-US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lang="en-US" altLang="zh-CN" sz="1400" b="1" i="0" kern="1200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【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解析</a:t>
                      </a: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45" y="1906638"/>
            <a:ext cx="6613727" cy="271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645" y="3429000"/>
            <a:ext cx="7569260" cy="2342724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3080" cy="1257992"/>
            <a:chOff x="0" y="-82343"/>
            <a:chExt cx="1067308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4000" y="70057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80211" y="2144430"/>
          <a:ext cx="7715250" cy="1270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28.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4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80210" y="897669"/>
          <a:ext cx="7715250" cy="1000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0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b="9798"/>
          <a:stretch>
            <a:fillRect/>
          </a:stretch>
        </p:blipFill>
        <p:spPr>
          <a:xfrm>
            <a:off x="2632411" y="1191403"/>
            <a:ext cx="7230144" cy="5995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411" y="2524505"/>
            <a:ext cx="7010400" cy="504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294" y="3029330"/>
            <a:ext cx="6296025" cy="276225"/>
          </a:xfrm>
          <a:prstGeom prst="rect">
            <a:avLst/>
          </a:prstGeom>
        </p:spPr>
      </p:pic>
      <p:graphicFrame>
        <p:nvGraphicFramePr>
          <p:cNvPr id="8" name="表格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80210" y="3658547"/>
          <a:ext cx="7715250" cy="1270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29.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6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2293649" y="5172664"/>
          <a:ext cx="7715250" cy="1270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0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30.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2411" y="3962344"/>
            <a:ext cx="6504921" cy="8243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2411" y="5499813"/>
            <a:ext cx="6713178" cy="864795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32399" y="5034944"/>
          <a:ext cx="8433060" cy="1713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3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30.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r="1980"/>
          <a:stretch/>
        </p:blipFill>
        <p:spPr>
          <a:xfrm>
            <a:off x="3187410" y="5558099"/>
            <a:ext cx="7388860" cy="111442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10673080" cy="1257992"/>
            <a:chOff x="0" y="-82343"/>
            <a:chExt cx="1067308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4000" y="24111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32399" y="1901643"/>
          <a:ext cx="8435600" cy="1713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3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28.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32399" y="598866"/>
          <a:ext cx="8435601" cy="1149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5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9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2234939" y="3767567"/>
          <a:ext cx="8433060" cy="111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4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29.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r="1221"/>
          <a:stretch/>
        </p:blipFill>
        <p:spPr>
          <a:xfrm>
            <a:off x="3154681" y="1151495"/>
            <a:ext cx="7421589" cy="541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884" y="2456117"/>
            <a:ext cx="7398385" cy="10941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409" y="4347184"/>
            <a:ext cx="7388860" cy="50292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0540" cy="1257992"/>
            <a:chOff x="0" y="-82343"/>
            <a:chExt cx="10670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1460" y="124558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07965" y="3539599"/>
          <a:ext cx="7780318" cy="1325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52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32.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307965" y="1850735"/>
          <a:ext cx="7780318" cy="1120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0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207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654" y="2177609"/>
            <a:ext cx="6416057" cy="6775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654" y="3887384"/>
            <a:ext cx="7371673" cy="828051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29901" y="2999220"/>
          <a:ext cx="8543177" cy="3054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549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32.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2418"/>
          <a:stretch/>
        </p:blipFill>
        <p:spPr>
          <a:xfrm>
            <a:off x="3096673" y="3506694"/>
            <a:ext cx="7474810" cy="24701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10673080" cy="1257992"/>
            <a:chOff x="0" y="-82343"/>
            <a:chExt cx="1067308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4000" y="70057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129902" y="1076963"/>
          <a:ext cx="8543178" cy="143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53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601" y="1611711"/>
            <a:ext cx="7428865" cy="76327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0540" cy="1257992"/>
            <a:chOff x="0" y="-82343"/>
            <a:chExt cx="10670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1460" y="154836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92875" y="3806833"/>
          <a:ext cx="7715250" cy="161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198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92875" y="1384451"/>
          <a:ext cx="7715250" cy="1777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771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676" y="1717889"/>
            <a:ext cx="7143648" cy="13838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676" y="4184061"/>
            <a:ext cx="7327147" cy="10931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28489" y="1179672"/>
            <a:ext cx="10657114" cy="548734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43544" y="1217076"/>
            <a:ext cx="10151777" cy="240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算法思想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分别求出序列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的中位数，设为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，算法具体求解过程如下：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等于吧，则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即为所求的中位数，算法结束；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小于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，则舍弃序列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中较小的一半，同时舍弃序列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中较大的一半，且要求两次舍弃的元素个数相同；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大于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，则舍弃序列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中较大的一半，同时舍弃序列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中较小的一半，且要求两次舍弃的元素个数相同；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在保留的两个升序序列中，重复上述过程，直到两个序列中均只含一个元素时为止，较小者即为所求的中位数。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算法描述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79" y="3440356"/>
            <a:ext cx="5665788" cy="2910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0540" cy="1257992"/>
            <a:chOff x="0" y="-82343"/>
            <a:chExt cx="10670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1460" y="184401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53340" y="4072671"/>
          <a:ext cx="8434704" cy="125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4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853339" y="1557408"/>
          <a:ext cx="8434705" cy="1768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68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r="802"/>
          <a:stretch/>
        </p:blipFill>
        <p:spPr>
          <a:xfrm>
            <a:off x="2832602" y="2138387"/>
            <a:ext cx="7351302" cy="1123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843" r="2924"/>
          <a:stretch/>
        </p:blipFill>
        <p:spPr>
          <a:xfrm>
            <a:off x="2808695" y="4631173"/>
            <a:ext cx="7399115" cy="628568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0540" cy="1257992"/>
            <a:chOff x="0" y="-82343"/>
            <a:chExt cx="10670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1460" y="179058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405716" y="3677274"/>
          <a:ext cx="7715250" cy="165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3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05716" y="1628577"/>
          <a:ext cx="7715250" cy="156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8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222" y="1989406"/>
            <a:ext cx="7162800" cy="110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222" y="4035460"/>
            <a:ext cx="7118163" cy="1158771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0540" cy="1257992"/>
            <a:chOff x="0" y="-82343"/>
            <a:chExt cx="10670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1460" y="175681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918083" y="3358027"/>
          <a:ext cx="8361445" cy="2994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4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18083" y="1062756"/>
          <a:ext cx="8361445" cy="1955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553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3149"/>
          <a:stretch/>
        </p:blipFill>
        <p:spPr>
          <a:xfrm>
            <a:off x="2858447" y="1657377"/>
            <a:ext cx="6715858" cy="1266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l="611" r="5513"/>
          <a:stretch/>
        </p:blipFill>
        <p:spPr>
          <a:xfrm>
            <a:off x="2858447" y="3941310"/>
            <a:ext cx="7231529" cy="2333982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670540" cy="1257992"/>
            <a:chOff x="0" y="-82343"/>
            <a:chExt cx="1067054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1460" y="185114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280527" y="2348754"/>
          <a:ext cx="7903379" cy="1984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3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4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4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95" y="2722059"/>
            <a:ext cx="7480244" cy="8705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8146" r="19406"/>
          <a:stretch/>
        </p:blipFill>
        <p:spPr>
          <a:xfrm>
            <a:off x="2661295" y="3592561"/>
            <a:ext cx="6167235" cy="549133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10595236" cy="1257992"/>
            <a:chOff x="0" y="-82343"/>
            <a:chExt cx="10595236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0"/>
              <a:ext cx="9149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7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查找</a:t>
              </a:r>
            </a:p>
          </p:txBody>
        </p:sp>
      </p:grpSp>
      <p:graphicFrame>
        <p:nvGraphicFramePr>
          <p:cNvPr id="10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968125" y="570557"/>
          <a:ext cx="8105141" cy="6218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5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18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1633"/>
          <a:stretch/>
        </p:blipFill>
        <p:spPr>
          <a:xfrm>
            <a:off x="2916777" y="880980"/>
            <a:ext cx="6929177" cy="5800816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1006" y="2804367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8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章 排序</a:t>
            </a:r>
          </a:p>
        </p:txBody>
      </p:sp>
      <p:sp>
        <p:nvSpPr>
          <p:cNvPr id="15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30" grpId="0" animBg="1"/>
      <p:bldP spid="14" grpId="0"/>
      <p:bldP spid="1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80812" y="4256123"/>
            <a:ext cx="10430376" cy="180262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0812" y="2865725"/>
            <a:ext cx="10430376" cy="103087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812" y="1264320"/>
            <a:ext cx="10430376" cy="12418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001117" y="1334620"/>
            <a:ext cx="10360025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)【2009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已知关键字序列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是小根堆，插入关键字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，调整后得到的小根堆是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44" name="文本框 8"/>
          <p:cNvSpPr txBox="1"/>
          <p:nvPr/>
        </p:nvSpPr>
        <p:spPr>
          <a:xfrm>
            <a:off x="1001117" y="1853081"/>
            <a:ext cx="770953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			B. 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			D. 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1001118" y="2934015"/>
            <a:ext cx="1025525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)【2009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若数据元素序列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{11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是采用下列排序方法之一得到的第二趟排序后的结果，则该排序方法只能是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1201035" y="3473052"/>
            <a:ext cx="6877050" cy="3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冒泡排序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插入排序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归并排序</a:t>
            </a:r>
          </a:p>
        </p:txBody>
      </p:sp>
      <p:sp>
        <p:nvSpPr>
          <p:cNvPr id="48" name="文本框 8"/>
          <p:cNvSpPr txBox="1"/>
          <p:nvPr/>
        </p:nvSpPr>
        <p:spPr>
          <a:xfrm>
            <a:off x="1001117" y="4313083"/>
            <a:ext cx="10255250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【2010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采用递归方式对顺序表进行快速排序，下列关于递归次数的叙述中，正确的是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1185458" y="4877468"/>
            <a:ext cx="687705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递归次数与初始数据的排列次序无关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每次划分后，先处理较长的分区可以减少递归次数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每次划分后，先处理较短的分区可以减少递归次数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递归次数与每次划分后得到的分区处理顺序无关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5" grpId="0"/>
      <p:bldP spid="47" grpId="0"/>
      <p:bldP spid="48" grpId="0"/>
      <p:bldP spid="50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354499" y="521970"/>
            <a:ext cx="6592368" cy="628522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20" y="859234"/>
            <a:ext cx="6356240" cy="392244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685017" cy="1257992"/>
            <a:chOff x="0" y="-82343"/>
            <a:chExt cx="7685017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26152" y="0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462" y="4775699"/>
            <a:ext cx="4083555" cy="19771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170892-A13B-707E-7E16-46EEF3F1EB2A}"/>
              </a:ext>
            </a:extLst>
          </p:cNvPr>
          <p:cNvSpPr txBox="1"/>
          <p:nvPr/>
        </p:nvSpPr>
        <p:spPr>
          <a:xfrm>
            <a:off x="2348431" y="56341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521820" y="2185642"/>
            <a:ext cx="7196310" cy="274890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295" y="2528110"/>
            <a:ext cx="6933410" cy="2292885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31BE2B1-8557-BEAF-6FE2-27C0D79FB77B}"/>
              </a:ext>
            </a:extLst>
          </p:cNvPr>
          <p:cNvSpPr txBox="1"/>
          <p:nvPr/>
        </p:nvSpPr>
        <p:spPr>
          <a:xfrm>
            <a:off x="2605391" y="222033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704821" y="1093807"/>
            <a:ext cx="6807214" cy="502610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588" y="1458539"/>
            <a:ext cx="6640823" cy="459046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3BAE000-7E47-1A76-D9F7-1FF949B0974B}"/>
              </a:ext>
            </a:extLst>
          </p:cNvPr>
          <p:cNvSpPr txBox="1"/>
          <p:nvPr/>
        </p:nvSpPr>
        <p:spPr>
          <a:xfrm>
            <a:off x="2704821" y="11192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44" y="1264319"/>
            <a:ext cx="10657114" cy="496286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179322" y="1326444"/>
            <a:ext cx="9309833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算法描述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】(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16" y="1952954"/>
            <a:ext cx="5422900" cy="3498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8"/>
              <p:cNvSpPr txBox="1"/>
              <p:nvPr/>
            </p:nvSpPr>
            <p:spPr>
              <a:xfrm>
                <a:off x="1179322" y="5513271"/>
                <a:ext cx="9309833" cy="564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(3)【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算法分析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算法时间复杂度为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，空间复杂度为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O(1).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322" y="5513271"/>
                <a:ext cx="9309833" cy="564385"/>
              </a:xfrm>
              <a:prstGeom prst="rect">
                <a:avLst/>
              </a:prstGeom>
              <a:blipFill rotWithShape="1">
                <a:blip r:embed="rId3"/>
                <a:stretch>
                  <a:fillRect l="-1" t="-36" r="2" b="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2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845319" y="4968758"/>
            <a:ext cx="10430376" cy="114642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5319" y="3614965"/>
            <a:ext cx="10430376" cy="79428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8344" y="1301169"/>
            <a:ext cx="10430376" cy="17542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16305" y="1309044"/>
            <a:ext cx="10359390" cy="133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对一组数据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进行排序，若前三趟排序结果如下：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第一趟：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88}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第二趟：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88}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第三趟：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88}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则采用的排序方法可能是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44" name="文本框 8"/>
          <p:cNvSpPr txBox="1"/>
          <p:nvPr/>
        </p:nvSpPr>
        <p:spPr>
          <a:xfrm>
            <a:off x="1138087" y="2643090"/>
            <a:ext cx="6929572" cy="3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冒泡排序法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希尔排序法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归并排序法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基数排序法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913280" y="3657553"/>
            <a:ext cx="10014987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为实现快速排序算法，待排序序列采用的存储方式是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1149965" y="4009081"/>
            <a:ext cx="6877050" cy="3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顺序存储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散列存储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链式存储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索引存储</a:t>
            </a:r>
          </a:p>
        </p:txBody>
      </p:sp>
      <p:sp>
        <p:nvSpPr>
          <p:cNvPr id="48" name="文本框 8"/>
          <p:cNvSpPr txBox="1"/>
          <p:nvPr/>
        </p:nvSpPr>
        <p:spPr>
          <a:xfrm>
            <a:off x="931208" y="5074398"/>
            <a:ext cx="1025398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已知序列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{25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是大根堆，在序列尾部插入新元素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，将其再调整为大根堆，调整过程中元素之间进行的比较次数是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1161323" y="5659233"/>
            <a:ext cx="6877050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1		B. 2		C. 3		D.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5" grpId="0"/>
      <p:bldP spid="47" grpId="0"/>
      <p:bldP spid="48" grpId="0"/>
      <p:bldP spid="50" grpId="0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357605" y="4235786"/>
            <a:ext cx="6912625" cy="212070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57605" y="1185713"/>
            <a:ext cx="6912625" cy="256629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33" y="4609193"/>
            <a:ext cx="6798274" cy="16496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33" y="1567403"/>
            <a:ext cx="6712752" cy="210972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D64E7D3-6D2B-E3C1-2BAC-2F62318B7507}"/>
              </a:ext>
            </a:extLst>
          </p:cNvPr>
          <p:cNvSpPr txBox="1"/>
          <p:nvPr/>
        </p:nvSpPr>
        <p:spPr>
          <a:xfrm>
            <a:off x="2357606" y="124719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7D65D-5DA3-29AB-A8E1-92B4EFDC5FD3}"/>
              </a:ext>
            </a:extLst>
          </p:cNvPr>
          <p:cNvSpPr txBox="1"/>
          <p:nvPr/>
        </p:nvSpPr>
        <p:spPr>
          <a:xfrm>
            <a:off x="2357606" y="430141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84057" y="1473497"/>
            <a:ext cx="7730676" cy="408462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62" y="1823111"/>
            <a:ext cx="7379075" cy="3645788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C8E95E5-9350-9CCF-750D-6C5E030DF25E}"/>
              </a:ext>
            </a:extLst>
          </p:cNvPr>
          <p:cNvSpPr txBox="1"/>
          <p:nvPr/>
        </p:nvSpPr>
        <p:spPr>
          <a:xfrm>
            <a:off x="2406462" y="151533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43544" y="4570043"/>
            <a:ext cx="10430376" cy="180254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9429" y="3024346"/>
            <a:ext cx="10414491" cy="122492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3544" y="1152833"/>
            <a:ext cx="10430376" cy="154608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014530" y="1217464"/>
            <a:ext cx="1035939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排序过程中，对尚未确定最终位置的所有元素进行一遍处理称为一趟排序。下列排序方法中，每一趟排序结束时都至少能够确定一个元素最终位置的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44" name="文本框 8"/>
          <p:cNvSpPr txBox="1"/>
          <p:nvPr/>
        </p:nvSpPr>
        <p:spPr>
          <a:xfrm>
            <a:off x="1018022" y="2200128"/>
            <a:ext cx="7359650" cy="3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Ⅰ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Ⅲ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Ⅳ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Ⅰ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Ⅲ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Ⅴ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Ⅱ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Ⅲ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Ⅳ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Ⅲ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Ⅳ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Ⅴ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1030415" y="3107428"/>
            <a:ext cx="10359390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对同一待排序序列分别进行折半插入排序和直接插入排序，两者之间可能的不同之处是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1030415" y="3649617"/>
            <a:ext cx="687705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排序的总趟数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元素的移动次数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使用辅助空间的数量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元素之间的比较次数</a:t>
            </a:r>
          </a:p>
        </p:txBody>
      </p:sp>
      <p:sp>
        <p:nvSpPr>
          <p:cNvPr id="48" name="文本框 8"/>
          <p:cNvSpPr txBox="1"/>
          <p:nvPr/>
        </p:nvSpPr>
        <p:spPr>
          <a:xfrm>
            <a:off x="1047309" y="4637768"/>
            <a:ext cx="1025461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若对给定的关键字序列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{110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911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122}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进行基数排序，则第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趟分配收集后得到的关键字序列是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1083960" y="5140666"/>
            <a:ext cx="373634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{007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911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122}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B. {007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911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120}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{007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911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122}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D. {110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911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119}</a:t>
            </a:r>
          </a:p>
        </p:txBody>
      </p:sp>
      <p:sp>
        <p:nvSpPr>
          <p:cNvPr id="2" name="文本框 8"/>
          <p:cNvSpPr txBox="1"/>
          <p:nvPr/>
        </p:nvSpPr>
        <p:spPr>
          <a:xfrm>
            <a:off x="1025448" y="1848833"/>
            <a:ext cx="10202545" cy="3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Ⅰ.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简单选择排序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Ⅱ.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希尔排序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Ⅲ.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快速排序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Ⅳ.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Ⅴ.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归并排序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5" grpId="0"/>
      <p:bldP spid="47" grpId="0"/>
      <p:bldP spid="48" grpId="0"/>
      <p:bldP spid="50" grpId="0"/>
      <p:bldP spid="2" grpId="0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582283" y="675076"/>
            <a:ext cx="6622677" cy="218901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81903" y="3096978"/>
            <a:ext cx="6622677" cy="163646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55281" y="4963474"/>
            <a:ext cx="6622677" cy="175654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00" y="5271250"/>
            <a:ext cx="6501259" cy="13833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99" y="3373217"/>
            <a:ext cx="6501260" cy="131401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479" y="983165"/>
            <a:ext cx="6500880" cy="181999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14163" cy="1257992"/>
            <a:chOff x="0" y="-82343"/>
            <a:chExt cx="7714163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55298" y="76173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68C3026-7C48-497A-9C18-F0FE200E0468}"/>
              </a:ext>
            </a:extLst>
          </p:cNvPr>
          <p:cNvSpPr txBox="1"/>
          <p:nvPr/>
        </p:nvSpPr>
        <p:spPr>
          <a:xfrm>
            <a:off x="2582283" y="68934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AA4AFF-4672-7D17-04CC-06A106F46705}"/>
              </a:ext>
            </a:extLst>
          </p:cNvPr>
          <p:cNvSpPr txBox="1"/>
          <p:nvPr/>
        </p:nvSpPr>
        <p:spPr>
          <a:xfrm>
            <a:off x="2581903" y="309697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C61273-CCF2-4D16-8E65-6CF7394D9C02}"/>
              </a:ext>
            </a:extLst>
          </p:cNvPr>
          <p:cNvSpPr txBox="1"/>
          <p:nvPr/>
        </p:nvSpPr>
        <p:spPr>
          <a:xfrm>
            <a:off x="2555281" y="49634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886425" y="5172771"/>
            <a:ext cx="10430376" cy="108339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74985" y="4049216"/>
            <a:ext cx="10430376" cy="82661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4985" y="2656051"/>
            <a:ext cx="10430376" cy="109622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0812" y="1309044"/>
            <a:ext cx="10430376" cy="105429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51798" y="1376119"/>
            <a:ext cx="10359390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用希尔排序方法对一个数据序列进行排序时，若第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趟排序结果为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，则该趟排序采用的增量（间隔）可能是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44" name="文本框 8"/>
          <p:cNvSpPr txBox="1"/>
          <p:nvPr/>
        </p:nvSpPr>
        <p:spPr>
          <a:xfrm>
            <a:off x="1194685" y="1953955"/>
            <a:ext cx="6929572" cy="305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2			B. 3			C. 4			D. 5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957411" y="2703144"/>
            <a:ext cx="10239066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【2014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下列选项中，不可能是快速排序第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趟排序结果的是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1200298" y="3053082"/>
            <a:ext cx="6284595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{2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9}			B. {2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9}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C. {3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9}			D. {4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9}</a:t>
            </a:r>
          </a:p>
        </p:txBody>
      </p:sp>
      <p:sp>
        <p:nvSpPr>
          <p:cNvPr id="48" name="文本框 8"/>
          <p:cNvSpPr txBox="1"/>
          <p:nvPr/>
        </p:nvSpPr>
        <p:spPr>
          <a:xfrm>
            <a:off x="957411" y="4119797"/>
            <a:ext cx="10239066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下列排序算法中元素的移动次数和关键字的初始排列次数无关的是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1200298" y="4464705"/>
            <a:ext cx="6877050" cy="3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直接插入排序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冒泡排序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基数排序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快速排序</a:t>
            </a:r>
          </a:p>
        </p:txBody>
      </p:sp>
      <p:sp>
        <p:nvSpPr>
          <p:cNvPr id="2" name="文本框 8"/>
          <p:cNvSpPr txBox="1"/>
          <p:nvPr/>
        </p:nvSpPr>
        <p:spPr>
          <a:xfrm>
            <a:off x="968850" y="5254987"/>
            <a:ext cx="10197231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已知小根堆为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，删除关键字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之后需重建堆，在此过程中，关键字之间的比较数是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1211738" y="5807980"/>
            <a:ext cx="6877050" cy="305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1			B. 2			C. 3			D. 4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5" grpId="0"/>
      <p:bldP spid="47" grpId="0"/>
      <p:bldP spid="48" grpId="0"/>
      <p:bldP spid="50" grpId="0"/>
      <p:bldP spid="2" grpId="0"/>
      <p:bldP spid="5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735115" y="4220217"/>
            <a:ext cx="6807214" cy="216320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35115" y="1039253"/>
            <a:ext cx="6807214" cy="27623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4548271"/>
            <a:ext cx="6381750" cy="17843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1418398"/>
            <a:ext cx="6502400" cy="224790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14899" cy="1257992"/>
            <a:chOff x="0" y="-82343"/>
            <a:chExt cx="7714899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56034" y="138094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65BFD53-5D8E-D6E4-18BD-579BD6B7F816}"/>
              </a:ext>
            </a:extLst>
          </p:cNvPr>
          <p:cNvSpPr txBox="1"/>
          <p:nvPr/>
        </p:nvSpPr>
        <p:spPr>
          <a:xfrm>
            <a:off x="2735115" y="107493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2521CC-F2B0-1287-BE0D-4581656975B1}"/>
              </a:ext>
            </a:extLst>
          </p:cNvPr>
          <p:cNvSpPr txBox="1"/>
          <p:nvPr/>
        </p:nvSpPr>
        <p:spPr>
          <a:xfrm>
            <a:off x="2735115" y="424049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473520" y="1489712"/>
            <a:ext cx="6951374" cy="432767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10" y="1853410"/>
            <a:ext cx="6724276" cy="384815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17449E4-4E01-0000-25F1-2F9F5B0428B0}"/>
              </a:ext>
            </a:extLst>
          </p:cNvPr>
          <p:cNvSpPr txBox="1"/>
          <p:nvPr/>
        </p:nvSpPr>
        <p:spPr>
          <a:xfrm>
            <a:off x="2473520" y="150977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739138" y="1125584"/>
            <a:ext cx="6729506" cy="540905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494749"/>
            <a:ext cx="6464300" cy="495935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323B05E-C6F6-CDB9-034A-D45067D27AE8}"/>
              </a:ext>
            </a:extLst>
          </p:cNvPr>
          <p:cNvSpPr txBox="1"/>
          <p:nvPr/>
        </p:nvSpPr>
        <p:spPr>
          <a:xfrm>
            <a:off x="2863850" y="118697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591893" y="3516363"/>
            <a:ext cx="9232243" cy="293864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91893" y="2276977"/>
            <a:ext cx="9232243" cy="85938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07778" y="1096884"/>
            <a:ext cx="9216358" cy="80009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194675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728082" y="1153886"/>
            <a:ext cx="8582077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希尔排序的组内排序采用的是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44" name="文本框 8"/>
          <p:cNvSpPr txBox="1"/>
          <p:nvPr/>
        </p:nvSpPr>
        <p:spPr>
          <a:xfrm>
            <a:off x="1772612" y="1494095"/>
            <a:ext cx="6929572" cy="30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直接插入排序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折半插入排序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快速排序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归并排序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1728083" y="2364744"/>
            <a:ext cx="8803206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)【2016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10TB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的数据文件进行排序，应使用的方法是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1825135" y="2703527"/>
            <a:ext cx="6877050" cy="32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希尔排序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快速排序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归并排序</a:t>
            </a:r>
          </a:p>
        </p:txBody>
      </p:sp>
      <p:sp>
        <p:nvSpPr>
          <p:cNvPr id="48" name="文本框 8"/>
          <p:cNvSpPr txBox="1"/>
          <p:nvPr/>
        </p:nvSpPr>
        <p:spPr>
          <a:xfrm>
            <a:off x="1728083" y="3546700"/>
            <a:ext cx="9006406" cy="58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设待排序的关键字序列为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{12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16*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18}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，试分别写出使用以下排序方法，每趟排序结束后关键字序列的状态。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1772613" y="4161872"/>
            <a:ext cx="6877050" cy="213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）直接插入排序。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）折半插入排序。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）希尔排序（增量选取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）冒泡排序。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）快速排序。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）简单选择排序。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）堆排序。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）二路归并排序。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5" grpId="0"/>
      <p:bldP spid="47" grpId="0"/>
      <p:bldP spid="48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28489" y="3546185"/>
            <a:ext cx="10657114" cy="19827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28489" y="1165082"/>
            <a:ext cx="10657114" cy="214673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5" name="文本框 8"/>
          <p:cNvSpPr txBox="1"/>
          <p:nvPr/>
        </p:nvSpPr>
        <p:spPr>
          <a:xfrm>
            <a:off x="886843" y="1241827"/>
            <a:ext cx="10340406" cy="185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【2012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假定采用带头结点的单链表保存单词，当两个单词有相同的后缀时，则可共享相同的后缀存储空间。例如，“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loading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”和“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being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”的存储映像如图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str1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str2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分别指向两个单词所在的单链表的头节点，链表结点结构为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(data, next)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，请设计一个时间上尽可能高效的算法，找出由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str1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str2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所指的两个链表共同后缀的起始位置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如图中字符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所在的结点的位置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。要求：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给出算法的基本设计思想；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根据设计思想，采用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C++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语言描述算法，关键之处给出注释；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说明你所设计算法的时间复杂度。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8"/>
              <p:cNvSpPr txBox="1"/>
              <p:nvPr/>
            </p:nvSpPr>
            <p:spPr>
              <a:xfrm>
                <a:off x="886843" y="3599062"/>
                <a:ext cx="10340406" cy="1876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9.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19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15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 【2013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41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已知一个整数序列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·</m:t>
                    </m:r>
                    <m:r>
                      <a:rPr kumimoji="1" lang="en-US" altLang="zh-CN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·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·</m:t>
                    </m:r>
                    <m: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0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≤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(0≤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。若存在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·</m:t>
                    </m:r>
                    <m:r>
                      <a:rPr kumimoji="1" lang="en-US" altLang="zh-CN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·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·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𝑝𝑚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𝑚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&gt;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/2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0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≤</m:t>
                    </m:r>
                    <m:sSub>
                      <m:sSubPr>
                        <m:ctrlP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1≤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),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则称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x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的主元素。例如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A=(0, 5, 5, 3, 5, 7, 5, 5),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为主元素；又如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A=(0,5, 5, 3, 5, 1, 5, 7),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中没有主元素。假设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中的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个元素保存在一个一维数组中，请设计一个尽可能高效的算法，找出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的主元素。若存在主元素，则输出该元素；否则输出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-1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。要求：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给出算法的基本设计思想；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根据设计思想，采用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C++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Java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语言描述算法，关键之处给出注释；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说明你所设计算法的时间复杂度和空间复杂度。 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3" y="3599062"/>
                <a:ext cx="10340406" cy="1876989"/>
              </a:xfrm>
              <a:prstGeom prst="rect">
                <a:avLst/>
              </a:prstGeom>
              <a:blipFill>
                <a:blip r:embed="rId2"/>
                <a:stretch>
                  <a:fillRect l="-471" r="-2121" b="-42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45" grpId="0"/>
      <p:bldP spid="14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07849" y="4028859"/>
            <a:ext cx="7393632" cy="203128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07849" y="1371805"/>
            <a:ext cx="7393632" cy="201840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10" y="1701673"/>
            <a:ext cx="7283780" cy="15852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09" y="4393448"/>
            <a:ext cx="7134081" cy="15806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A8F07B-5E26-D8C2-DE8D-BDB7DF47FB38}"/>
              </a:ext>
            </a:extLst>
          </p:cNvPr>
          <p:cNvSpPr txBox="1"/>
          <p:nvPr/>
        </p:nvSpPr>
        <p:spPr>
          <a:xfrm>
            <a:off x="2407849" y="140376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B6F8A8-B7C8-0D36-BC0A-2972FE1BA5BF}"/>
              </a:ext>
            </a:extLst>
          </p:cNvPr>
          <p:cNvSpPr txBox="1"/>
          <p:nvPr/>
        </p:nvSpPr>
        <p:spPr>
          <a:xfrm>
            <a:off x="2407849" y="404860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73965" y="921658"/>
            <a:ext cx="9458600" cy="579535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195496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50268"/>
          <a:stretch>
            <a:fillRect/>
          </a:stretch>
        </p:blipFill>
        <p:spPr>
          <a:xfrm>
            <a:off x="1837551" y="2547482"/>
            <a:ext cx="4494884" cy="39059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50074"/>
          <a:stretch>
            <a:fillRect/>
          </a:stretch>
        </p:blipFill>
        <p:spPr>
          <a:xfrm>
            <a:off x="6596021" y="1317571"/>
            <a:ext cx="4327947" cy="3775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D4C9A4-D1AA-580C-2D04-9E28A27863C6}"/>
              </a:ext>
            </a:extLst>
          </p:cNvPr>
          <p:cNvSpPr txBox="1"/>
          <p:nvPr/>
        </p:nvSpPr>
        <p:spPr>
          <a:xfrm>
            <a:off x="1591893" y="9565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3318"/>
          <a:stretch/>
        </p:blipFill>
        <p:spPr>
          <a:xfrm>
            <a:off x="1924756" y="1420308"/>
            <a:ext cx="3469627" cy="12088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58B5EC-C670-685A-E916-52586BCBC240}"/>
              </a:ext>
            </a:extLst>
          </p:cNvPr>
          <p:cNvSpPr txBox="1"/>
          <p:nvPr/>
        </p:nvSpPr>
        <p:spPr>
          <a:xfrm>
            <a:off x="9632018" y="6299560"/>
            <a:ext cx="1291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下一页还有图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05912" y="52060"/>
            <a:ext cx="11575312" cy="674020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47" y="436911"/>
            <a:ext cx="3810000" cy="6273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35" y="2838473"/>
            <a:ext cx="2883839" cy="1150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35" y="411511"/>
            <a:ext cx="4540250" cy="6324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8394D8-B303-ADAF-C0BC-B73C69C8C435}"/>
              </a:ext>
            </a:extLst>
          </p:cNvPr>
          <p:cNvSpPr txBox="1"/>
          <p:nvPr/>
        </p:nvSpPr>
        <p:spPr>
          <a:xfrm>
            <a:off x="305912" y="10373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 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165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  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接上一页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6"/>
          <p:cNvGraphicFramePr>
            <a:graphicFrameLocks noGrp="1"/>
          </p:cNvGraphicFramePr>
          <p:nvPr/>
        </p:nvGraphicFramePr>
        <p:xfrm>
          <a:off x="1746940" y="4954141"/>
          <a:ext cx="8826952" cy="1484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4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0" y="-82343"/>
            <a:ext cx="7762711" cy="1257992"/>
            <a:chOff x="0" y="-82343"/>
            <a:chExt cx="776271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603846" y="157370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746940" y="3161555"/>
          <a:ext cx="8826952" cy="147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6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1746940" y="1083403"/>
          <a:ext cx="8826953" cy="176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62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60" y="1451216"/>
            <a:ext cx="8342400" cy="12813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60" y="3543133"/>
            <a:ext cx="8326238" cy="9457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660" y="5317784"/>
            <a:ext cx="8326238" cy="961434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6"/>
          <p:cNvGraphicFramePr>
            <a:graphicFrameLocks noGrp="1"/>
          </p:cNvGraphicFramePr>
          <p:nvPr/>
        </p:nvGraphicFramePr>
        <p:xfrm>
          <a:off x="1746940" y="5242222"/>
          <a:ext cx="8826952" cy="1457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574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endParaRPr lang="en-US" altLang="zh-CN" sz="1400" b="1" i="0" u="none" strike="noStrike" kern="1200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0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746940" y="2984754"/>
          <a:ext cx="8826952" cy="199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59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endParaRPr lang="en-US" altLang="zh-CN" sz="1400" b="1" i="0" u="none" strike="noStrike" kern="1200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6"/>
          <p:cNvGraphicFramePr>
            <a:graphicFrameLocks noGrp="1"/>
          </p:cNvGraphicFramePr>
          <p:nvPr/>
        </p:nvGraphicFramePr>
        <p:xfrm>
          <a:off x="1746939" y="706615"/>
          <a:ext cx="8826953" cy="199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59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83" y="1222488"/>
            <a:ext cx="7758077" cy="141984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984" y="3550511"/>
            <a:ext cx="7592546" cy="134923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760" y="5794799"/>
            <a:ext cx="7613463" cy="828096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749357" y="3585870"/>
          <a:ext cx="8826952" cy="1779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794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21.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400" b="1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1749356" y="1757392"/>
          <a:ext cx="8826953" cy="1148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8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en-US" altLang="zh-CN" sz="1400" b="1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78" y="3951956"/>
            <a:ext cx="8325066" cy="12878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77" y="2095501"/>
            <a:ext cx="7361105" cy="64494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37823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682524" y="3424475"/>
          <a:ext cx="8826952" cy="2749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92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endParaRPr lang="en-US" altLang="zh-CN" sz="1400" b="1" i="0" u="none" strike="noStrike" kern="1200" baseline="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6"/>
          <p:cNvGraphicFramePr>
            <a:graphicFrameLocks noGrp="1"/>
          </p:cNvGraphicFramePr>
          <p:nvPr/>
        </p:nvGraphicFramePr>
        <p:xfrm>
          <a:off x="1682523" y="1385239"/>
          <a:ext cx="8826953" cy="143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53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23" y="1900708"/>
            <a:ext cx="7806371" cy="8828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46" y="4025421"/>
            <a:ext cx="6457007" cy="2068217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6"/>
          <p:cNvGraphicFramePr>
            <a:graphicFrameLocks noGrp="1"/>
          </p:cNvGraphicFramePr>
          <p:nvPr/>
        </p:nvGraphicFramePr>
        <p:xfrm>
          <a:off x="1678977" y="5070734"/>
          <a:ext cx="8826952" cy="139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2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678977" y="3731909"/>
          <a:ext cx="8826952" cy="103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2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1678977" y="1170352"/>
          <a:ext cx="8826953" cy="2254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548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08" y="1492721"/>
            <a:ext cx="7407356" cy="18645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137" y="4071332"/>
            <a:ext cx="7023609" cy="6198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648" y="5427821"/>
            <a:ext cx="7064509" cy="966385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37823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2" name="表格 6"/>
          <p:cNvGraphicFramePr>
            <a:graphicFrameLocks noGrp="1"/>
          </p:cNvGraphicFramePr>
          <p:nvPr/>
        </p:nvGraphicFramePr>
        <p:xfrm>
          <a:off x="1678977" y="4383413"/>
          <a:ext cx="8982156" cy="2030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2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306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678977" y="2887005"/>
          <a:ext cx="8982157" cy="1117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2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78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6"/>
          <p:cNvGraphicFramePr>
            <a:graphicFrameLocks noGrp="1"/>
          </p:cNvGraphicFramePr>
          <p:nvPr/>
        </p:nvGraphicFramePr>
        <p:xfrm>
          <a:off x="1678979" y="1039253"/>
          <a:ext cx="8982158" cy="1435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2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53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802" y="1557058"/>
            <a:ext cx="7935688" cy="8591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02" y="3387168"/>
            <a:ext cx="7935688" cy="5758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802" y="4942850"/>
            <a:ext cx="7765763" cy="1418942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874466" y="4192586"/>
          <a:ext cx="8662052" cy="170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0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26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1874465" y="1427422"/>
          <a:ext cx="8662053" cy="2319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9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64" y="1743179"/>
            <a:ext cx="7870555" cy="19160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464" y="4497784"/>
            <a:ext cx="8160643" cy="134517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43544" y="1053002"/>
            <a:ext cx="10657114" cy="580499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095158" y="1098122"/>
            <a:ext cx="9811483" cy="314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算法思想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indent="45720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因为两个链表的长度不一定相同，所以当从头开始同时遍历两个链表到尾结点时，并不能保证两个链表同时到达尾结点。假设一个链表比另一个链表长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个结点，则可以先在较长的链表上遍历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个结点，之后同步从头遍历较短的链表，在遍历过程中，判断两个指针是否指向同一个结点。若是，则该结点为共同后缀的起始位置。具体思路如下：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分别求出链表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str1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str2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的长度，记为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比较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，计算两个链表的长度之差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k=|L1-L2|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。令指针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long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指向较长链表的首元结点，指针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short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指向较短链表的首元结点。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在较长的链表上遍历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个结点，这样两个链表以表尾对齐，保证指针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long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short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所指的结点到表尾的长度相等。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同步遍历两个链表，反复将指针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long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short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同步向后移动，并判断它们是否指向同一结点。若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long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short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指向同一结点（通过比较结点的地址是否相等进行判断，而不是比较结点的值），则该结点即为所求得的共同后缀的起始位置。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算法描述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56" y="4247830"/>
            <a:ext cx="6224974" cy="2532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37823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446156" y="3193825"/>
          <a:ext cx="9476064" cy="2703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34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26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6"/>
          <p:cNvGraphicFramePr>
            <a:graphicFrameLocks noGrp="1"/>
          </p:cNvGraphicFramePr>
          <p:nvPr/>
        </p:nvGraphicFramePr>
        <p:xfrm>
          <a:off x="1446156" y="1449852"/>
          <a:ext cx="9476065" cy="123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95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25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97" y="1987135"/>
            <a:ext cx="8387318" cy="6392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97" y="3708659"/>
            <a:ext cx="8387318" cy="2136756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12" name="表格 6"/>
          <p:cNvGraphicFramePr>
            <a:graphicFrameLocks noGrp="1"/>
          </p:cNvGraphicFramePr>
          <p:nvPr/>
        </p:nvGraphicFramePr>
        <p:xfrm>
          <a:off x="1652932" y="2341463"/>
          <a:ext cx="8793938" cy="230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22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27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418" y="2632076"/>
            <a:ext cx="8271198" cy="1932774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37823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99" y="473297"/>
            <a:ext cx="6025767" cy="52287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99" y="5702035"/>
            <a:ext cx="4672790" cy="832606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7611" y="1551717"/>
          <a:ext cx="6825104" cy="3325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250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27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（转右）</a:t>
                      </a:r>
                      <a:endParaRPr kumimoji="0" lang="en-US" altLang="zh-CN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54" y="2151611"/>
            <a:ext cx="6723617" cy="2161162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711494" y="4059087"/>
          <a:ext cx="8607659" cy="1349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7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9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29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1711494" y="1702583"/>
          <a:ext cx="8607659" cy="168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7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0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28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71" y="2036679"/>
            <a:ext cx="8051857" cy="1280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71" y="4400777"/>
            <a:ext cx="8051857" cy="942425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37823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678977" y="3826119"/>
          <a:ext cx="9158638" cy="2765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5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29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6"/>
          <p:cNvGraphicFramePr>
            <a:graphicFrameLocks noGrp="1"/>
          </p:cNvGraphicFramePr>
          <p:nvPr/>
        </p:nvGraphicFramePr>
        <p:xfrm>
          <a:off x="1678977" y="1039253"/>
          <a:ext cx="9158639" cy="2492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2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28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924" y="1565565"/>
            <a:ext cx="8091999" cy="1888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016" y="4453681"/>
            <a:ext cx="8124907" cy="6049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11" y="5078354"/>
            <a:ext cx="6161516" cy="1387681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6936" cy="1257992"/>
            <a:chOff x="0" y="-82343"/>
            <a:chExt cx="7756936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8071" y="23433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2131414" y="2028244"/>
          <a:ext cx="7946935" cy="214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3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31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2131416" y="610915"/>
          <a:ext cx="7946934" cy="1226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6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26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30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46" y="909120"/>
            <a:ext cx="7283872" cy="849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446" y="2335339"/>
            <a:ext cx="7325707" cy="1770798"/>
          </a:xfrm>
          <a:prstGeom prst="rect">
            <a:avLst/>
          </a:prstGeom>
        </p:spPr>
      </p:pic>
      <p:graphicFrame>
        <p:nvGraphicFramePr>
          <p:cNvPr id="2" name="表格 6"/>
          <p:cNvGraphicFramePr>
            <a:graphicFrameLocks noGrp="1"/>
          </p:cNvGraphicFramePr>
          <p:nvPr/>
        </p:nvGraphicFramePr>
        <p:xfrm>
          <a:off x="2131414" y="4360045"/>
          <a:ext cx="7946935" cy="2357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7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32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b="1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2212"/>
          <a:stretch/>
        </p:blipFill>
        <p:spPr>
          <a:xfrm>
            <a:off x="2541446" y="4672899"/>
            <a:ext cx="6828077" cy="1990165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790254" y="1842035"/>
          <a:ext cx="8311394" cy="3432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1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329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31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69" y="2392143"/>
            <a:ext cx="5761349" cy="279733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0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5" name="表格 6"/>
          <p:cNvGraphicFramePr>
            <a:graphicFrameLocks noGrp="1"/>
          </p:cNvGraphicFramePr>
          <p:nvPr/>
        </p:nvGraphicFramePr>
        <p:xfrm>
          <a:off x="1790254" y="559762"/>
          <a:ext cx="8311394" cy="110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1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1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30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答案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【</a:t>
                      </a:r>
                      <a:r>
                        <a:rPr kumimoji="0" lang="zh-CN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</a:t>
                      </a:r>
                      <a:r>
                        <a:rPr kumimoji="0" lang="en-US" altLang="zh-CN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70" y="1072884"/>
            <a:ext cx="7195702" cy="517466"/>
          </a:xfrm>
          <a:prstGeom prst="rect">
            <a:avLst/>
          </a:prstGeom>
        </p:spPr>
      </p:pic>
      <p:graphicFrame>
        <p:nvGraphicFramePr>
          <p:cNvPr id="10" name="表格 6"/>
          <p:cNvGraphicFramePr>
            <a:graphicFrameLocks noGrp="1"/>
          </p:cNvGraphicFramePr>
          <p:nvPr/>
        </p:nvGraphicFramePr>
        <p:xfrm>
          <a:off x="1790254" y="5455572"/>
          <a:ext cx="8311395" cy="1301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1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32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02" y="5962162"/>
            <a:ext cx="6965622" cy="761865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6936" cy="1257992"/>
            <a:chOff x="0" y="-82343"/>
            <a:chExt cx="7756936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8071" y="23433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2234225" y="2401628"/>
          <a:ext cx="7889917" cy="1780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1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34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2234226" y="1081851"/>
          <a:ext cx="7889915" cy="976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6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33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03" y="1379427"/>
            <a:ext cx="6714678" cy="6272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359" t="3007"/>
          <a:stretch>
            <a:fillRect/>
          </a:stretch>
        </p:blipFill>
        <p:spPr>
          <a:xfrm>
            <a:off x="2662404" y="2754567"/>
            <a:ext cx="7144984" cy="1348866"/>
          </a:xfrm>
          <a:prstGeom prst="rect">
            <a:avLst/>
          </a:prstGeom>
        </p:spPr>
      </p:pic>
      <p:graphicFrame>
        <p:nvGraphicFramePr>
          <p:cNvPr id="14" name="表格 6"/>
          <p:cNvGraphicFramePr>
            <a:graphicFrameLocks noGrp="1"/>
          </p:cNvGraphicFramePr>
          <p:nvPr/>
        </p:nvGraphicFramePr>
        <p:xfrm>
          <a:off x="2234225" y="4526060"/>
          <a:ext cx="7889916" cy="158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9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46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35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403" y="4811417"/>
            <a:ext cx="7343183" cy="1234863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6"/>
          <p:cNvGraphicFramePr>
            <a:graphicFrameLocks noGrp="1"/>
          </p:cNvGraphicFramePr>
          <p:nvPr/>
        </p:nvGraphicFramePr>
        <p:xfrm>
          <a:off x="2137700" y="2838825"/>
          <a:ext cx="7825889" cy="393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42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35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【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答案</a:t>
                      </a: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】</a:t>
                      </a:r>
                      <a:r>
                        <a:rPr lang="en-US" altLang="zh-CN" sz="1400" b="1" i="0" u="none" strike="noStrike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【</a:t>
                      </a:r>
                      <a:r>
                        <a:rPr lang="zh-CN" altLang="en-US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解析</a:t>
                      </a: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】</a:t>
                      </a:r>
                      <a:endParaRPr lang="en-US" altLang="zh-CN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495" y="3157623"/>
            <a:ext cx="5822704" cy="354974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0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2119772" y="1713251"/>
          <a:ext cx="7843817" cy="958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81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34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6"/>
          <p:cNvGraphicFramePr>
            <a:graphicFrameLocks noGrp="1"/>
          </p:cNvGraphicFramePr>
          <p:nvPr/>
        </p:nvGraphicFramePr>
        <p:xfrm>
          <a:off x="2119772" y="583666"/>
          <a:ext cx="7843817" cy="958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81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33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325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9297"/>
          <a:stretch>
            <a:fillRect/>
          </a:stretch>
        </p:blipFill>
        <p:spPr>
          <a:xfrm>
            <a:off x="3302689" y="1017258"/>
            <a:ext cx="6596966" cy="452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761" y="2159481"/>
            <a:ext cx="6583203" cy="47811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9057919" cy="1257992"/>
            <a:chOff x="0" y="-82343"/>
            <a:chExt cx="9057919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51264"/>
              <a:ext cx="7611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2240808" y="3301070"/>
          <a:ext cx="7946935" cy="1269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69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37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240810" y="883858"/>
          <a:ext cx="7946934" cy="2146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6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6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36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6"/>
          <p:cNvGraphicFramePr>
            <a:graphicFrameLocks noGrp="1"/>
          </p:cNvGraphicFramePr>
          <p:nvPr/>
        </p:nvGraphicFramePr>
        <p:xfrm>
          <a:off x="2240808" y="4853780"/>
          <a:ext cx="7946935" cy="1537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37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38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89" y="1204253"/>
            <a:ext cx="7460765" cy="177642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89" y="3608698"/>
            <a:ext cx="7324824" cy="8670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88" y="5164829"/>
            <a:ext cx="7460765" cy="28668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/>
          <a:srcRect t="3980"/>
          <a:stretch>
            <a:fillRect/>
          </a:stretch>
        </p:blipFill>
        <p:spPr>
          <a:xfrm>
            <a:off x="2671388" y="5453815"/>
            <a:ext cx="6281365" cy="8651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1006" y="2804367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章 绪论</a:t>
            </a:r>
          </a:p>
        </p:txBody>
      </p:sp>
      <p:sp>
        <p:nvSpPr>
          <p:cNvPr id="15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30" grpId="0" animBg="1"/>
      <p:bldP spid="14" grpId="0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44" y="1264320"/>
            <a:ext cx="10657114" cy="545545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038452" y="1287391"/>
            <a:ext cx="9309833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算法描述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】(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8020528" y="1569583"/>
            <a:ext cx="3310359" cy="82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算法分析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算法时间复杂度为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m+n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O(max(m, n))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，空间复杂度为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O(1).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83" y="1874847"/>
            <a:ext cx="6619875" cy="32753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83" y="5173317"/>
            <a:ext cx="6651859" cy="1474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2" grpId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1532"/>
            <a:ext cx="9100752" cy="1257992"/>
            <a:chOff x="0" y="-82343"/>
            <a:chExt cx="9100752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37823"/>
              <a:ext cx="7654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915275" y="3429000"/>
          <a:ext cx="8361449" cy="1147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7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37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915276" y="1177870"/>
          <a:ext cx="8361449" cy="191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6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36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6"/>
          <p:cNvGraphicFramePr>
            <a:graphicFrameLocks noGrp="1"/>
          </p:cNvGraphicFramePr>
          <p:nvPr/>
        </p:nvGraphicFramePr>
        <p:xfrm>
          <a:off x="1915275" y="4909588"/>
          <a:ext cx="8361449" cy="143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6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38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330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04" y="1740226"/>
            <a:ext cx="7363250" cy="129733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05" y="5511125"/>
            <a:ext cx="7363250" cy="77429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04" y="4013915"/>
            <a:ext cx="7363250" cy="512313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9057919" cy="1257992"/>
            <a:chOff x="0" y="-82343"/>
            <a:chExt cx="9057919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51264"/>
              <a:ext cx="7611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2136858" y="3678519"/>
          <a:ext cx="7946935" cy="210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7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40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136858" y="1527049"/>
          <a:ext cx="7946934" cy="1562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6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27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39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36" y="1829096"/>
            <a:ext cx="7441247" cy="1176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39" y="4008713"/>
            <a:ext cx="7338781" cy="1702663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1532"/>
            <a:ext cx="9100752" cy="1257992"/>
            <a:chOff x="0" y="-82343"/>
            <a:chExt cx="9100752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37823"/>
              <a:ext cx="7654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100795" y="4156678"/>
          <a:ext cx="8277778" cy="174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7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452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40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100795" y="1289035"/>
          <a:ext cx="8277778" cy="2203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7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3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39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331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06" y="1868147"/>
            <a:ext cx="7185961" cy="15659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138" y="4704117"/>
            <a:ext cx="6967931" cy="316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900" y="5000495"/>
            <a:ext cx="7320336" cy="833774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677847" y="3855887"/>
          <a:ext cx="8826952" cy="1381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8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42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1677847" y="1702582"/>
          <a:ext cx="8826953" cy="1381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812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41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281" y="4163556"/>
            <a:ext cx="8222564" cy="9405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81" y="2012771"/>
            <a:ext cx="8379386" cy="988727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7781650" cy="1257992"/>
            <a:chOff x="0" y="-82343"/>
            <a:chExt cx="778165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622785" y="156542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137823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8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排序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515336" y="4587506"/>
          <a:ext cx="9355864" cy="1811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15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42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表格 6"/>
          <p:cNvGraphicFramePr>
            <a:graphicFrameLocks noGrp="1"/>
          </p:cNvGraphicFramePr>
          <p:nvPr/>
        </p:nvGraphicFramePr>
        <p:xfrm>
          <a:off x="1515335" y="969880"/>
          <a:ext cx="9355865" cy="3337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5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7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41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 (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王道考研第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339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页第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kumimoji="0" lang="zh-CN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题</a:t>
                      </a: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答案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【</a:t>
                      </a:r>
                      <a:r>
                        <a:rPr lang="zh-CN" altLang="en-US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解析</a:t>
                      </a:r>
                      <a:r>
                        <a:rPr lang="en-US" altLang="zh-CN" sz="14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】</a:t>
                      </a:r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2426"/>
          <a:stretch>
            <a:fillRect/>
          </a:stretch>
        </p:blipFill>
        <p:spPr>
          <a:xfrm>
            <a:off x="2459781" y="1520050"/>
            <a:ext cx="8267985" cy="2687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3512"/>
          <a:stretch>
            <a:fillRect/>
          </a:stretch>
        </p:blipFill>
        <p:spPr>
          <a:xfrm>
            <a:off x="2459781" y="5163848"/>
            <a:ext cx="8267985" cy="11682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41701" y="1108473"/>
            <a:ext cx="10657114" cy="293189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137689" y="1227485"/>
            <a:ext cx="10112610" cy="26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算法思想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indent="45720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主元素是数组中出现次数超过一半的元素。当数组中存在主元素时，所有非主元素的个数和必少于一半。如果让主元素与一个非主元素“配对”，则最后多出来的元素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没有元素与之配对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就是主元素。此题的关键点是：在主元素未知时，如何判断主元素并完成“配对”。具体思路如下：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选取候选主元素：从前向后依次扫描数组中的每个整数，假定第一个整数为主元素，将其保存在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中，计数为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；若遇到的下一个整数仍等于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，则计数加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，否则计数减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。当计数减到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时，将遇到的下一个整数保存在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中，计数重新记为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，开始新一轮计数，即从当前位置开始重复上述过程，直到将全部数组元素扫描完毕。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判断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中的元素是否是真正的主元素：再次扫描该数组，统计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中元素出现的次数，若大于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n/2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，则为主元素，否则，序列中不存在主元素。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44" y="1102655"/>
            <a:ext cx="10657114" cy="553915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194397" y="1195438"/>
            <a:ext cx="9309833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算法描述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8877925" y="1477630"/>
            <a:ext cx="2044075" cy="82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算法分析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算法时间复杂度为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O(n)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，空间复杂度为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O(1).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97" y="1759823"/>
            <a:ext cx="7432675" cy="4640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28489" y="3568557"/>
            <a:ext cx="10657114" cy="263521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28489" y="1236396"/>
            <a:ext cx="10657114" cy="207541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5" name="文本框 8"/>
          <p:cNvSpPr txBox="1"/>
          <p:nvPr/>
        </p:nvSpPr>
        <p:spPr>
          <a:xfrm>
            <a:off x="806397" y="1324509"/>
            <a:ext cx="10340406" cy="185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【2015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用单链表保存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个整数，结点的结构为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(data, link)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，且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|data|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≤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n(n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为正整数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。现要求设计一个时间复杂度尽可能高效的算法，对于链表中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的绝对值相等的结点，仅保留第一次出现的结点而删除其余绝对值相等的结点。例如，若给定的单链表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head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2.3(a)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所示，则删除结点后的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head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2.3(b)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所示。要求：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给出算法的基本设计思想；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C++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，给出单链表结点的数据类型定义；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根据设计思想，采用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C++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语言描述算法，关键之处给出注释；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AutoNum type="arabicParenBoth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说明你所设计算法的时间复杂度和空间复杂度。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8"/>
              <p:cNvSpPr txBox="1"/>
              <p:nvPr/>
            </p:nvSpPr>
            <p:spPr>
              <a:xfrm>
                <a:off x="806397" y="3702882"/>
                <a:ext cx="10340406" cy="159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17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 【2016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43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已知由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n(n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≥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个正整数构成的集合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}(0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≤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k&lt;n),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将其划分为两个不相交的子集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，元素个数分别是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中元素之和分别为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。设计一个尽可能高效的划分算法，满足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|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-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|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最小且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|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|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最大。要求：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给出算法的基本设计思想；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根据设计思想，采用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C++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Java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语言描述算法，关键之处给出注释；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AutoNum type="arabicParenBoth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说明你所设计算法的平均时间复杂度和空间复杂度。 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97" y="3702882"/>
                <a:ext cx="10340406" cy="1598515"/>
              </a:xfrm>
              <a:prstGeom prst="rect">
                <a:avLst/>
              </a:prstGeom>
              <a:blipFill>
                <a:blip r:embed="rId2"/>
                <a:stretch>
                  <a:fillRect l="-471" b="-49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45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22138" y="1143817"/>
            <a:ext cx="10657114" cy="425752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43544" y="1264320"/>
            <a:ext cx="9811483" cy="289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算法思想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 indent="45720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因为题目要求设计一个时间复杂度尽可能高效的算法，而已知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|data|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≤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，所以可以考虑用空间换时间的方法。申请一个空间大小为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n+1(0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号单元未用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的辅助数组，保存链表中已经出现的数值，通过对链表进行一趟扫描来完成删除。具体思路如下：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申请大小为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n+1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的辅助数组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并赋初值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从首元结点开始遍历链表，依次检查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t[|data|]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t[|data|]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，即结点首次出现，则保留该结点，并置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t[|data|] =1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t[|data|]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，则将该饥饿点从链表中删除。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单链表结点的数据类型定义如下：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4" y="3945043"/>
            <a:ext cx="9553575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43544" y="1264319"/>
            <a:ext cx="10657114" cy="519318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095159" y="1272137"/>
            <a:ext cx="9309833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算法描述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8313314" y="1554329"/>
            <a:ext cx="3083645" cy="133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(4)【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算法分析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对长度与为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的链表进行一趟遍历，因此算法的时间复杂度为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O(m)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；而申请空间大小为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n+1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的辅助数组，因此空间复杂度为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O(1).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75" y="1836522"/>
            <a:ext cx="7021300" cy="4452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7398" y="1083977"/>
            <a:ext cx="10657114" cy="568541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1043961" y="1132164"/>
                <a:ext cx="9811483" cy="2115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17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解答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(1)【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算法思想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 indent="457200"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将最小的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zh-CN" altLang="en-US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/2</m:t>
                        </m:r>
                      </m:e>
                    </m:d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个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元素放在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中，其余的元素放在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中，划分结即可满足要求。该算法并不需要对全部元素进行全排序，可仿照快速排序的思想，基于枢轴将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个整数划分为两个子集。根据划分后枢轴所处的位置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分以下三种情况处理：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Font typeface="+mj-ea"/>
                  <a:buAutoNum type="circleNumDbPlain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zh-CN" altLang="en-US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/2</m:t>
                        </m:r>
                      </m:e>
                    </m:d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，则划分成功，算法结束；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Font typeface="+mj-ea"/>
                  <a:buAutoNum type="circleNumDbPlain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&lt;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zh-CN" altLang="en-US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/2</m:t>
                        </m:r>
                      </m:e>
                    </m:d>
                    <m:r>
                      <a:rPr kumimoji="1" lang="zh-CN" alt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则枢轴及之前的所有元素均属于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，继续对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之后的元素进行划分；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0"/>
                  </a:spcBef>
                  <a:buFont typeface="+mj-ea"/>
                  <a:buAutoNum type="circleNumDbPlain"/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若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&gt;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zh-CN" altLang="en-US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/2</m:t>
                        </m:r>
                      </m:e>
                    </m:d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则枢轴及之后的所有元素均属于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，继续对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之前的元素进行划分。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(2)【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算法描述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61" y="1132164"/>
                <a:ext cx="9811483" cy="2115579"/>
              </a:xfrm>
              <a:prstGeom prst="rect">
                <a:avLst/>
              </a:prstGeom>
              <a:blipFill>
                <a:blip r:embed="rId3"/>
                <a:stretch>
                  <a:fillRect l="-497" r="-2298" b="-25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268" y="3245351"/>
            <a:ext cx="6974114" cy="343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43544" y="1264319"/>
            <a:ext cx="10657114" cy="559368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1102247" y="1284176"/>
            <a:ext cx="9309833" cy="5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算法描述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（续）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8123655" y="1611486"/>
            <a:ext cx="2005088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(3)【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算法分析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平均时间复杂度是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O(n),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空间复杂度是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O(1).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48" y="1848562"/>
            <a:ext cx="6496488" cy="4919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28" y="1158102"/>
            <a:ext cx="9533085" cy="227089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68" y="1489921"/>
            <a:ext cx="7719080" cy="18109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43528" y="3608705"/>
            <a:ext cx="9533084" cy="292593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r="602"/>
          <a:stretch>
            <a:fillRect/>
          </a:stretch>
        </p:blipFill>
        <p:spPr>
          <a:xfrm>
            <a:off x="1068768" y="3956473"/>
            <a:ext cx="7866716" cy="24621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0ED7A8-0FCE-45AC-A1AC-1A86EA757292}"/>
              </a:ext>
            </a:extLst>
          </p:cNvPr>
          <p:cNvSpPr txBox="1"/>
          <p:nvPr/>
        </p:nvSpPr>
        <p:spPr>
          <a:xfrm>
            <a:off x="964794" y="1215171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4B7863-0605-4228-9608-63E59BBA966E}"/>
              </a:ext>
            </a:extLst>
          </p:cNvPr>
          <p:cNvSpPr txBox="1"/>
          <p:nvPr/>
        </p:nvSpPr>
        <p:spPr>
          <a:xfrm>
            <a:off x="964794" y="3654856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28" y="1039007"/>
            <a:ext cx="9689030" cy="574456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980" t="4055"/>
          <a:stretch>
            <a:fillRect/>
          </a:stretch>
        </p:blipFill>
        <p:spPr>
          <a:xfrm>
            <a:off x="1095707" y="1377366"/>
            <a:ext cx="6786563" cy="532272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4CF7C7-3A03-455F-8D52-624980F64634}"/>
              </a:ext>
            </a:extLst>
          </p:cNvPr>
          <p:cNvSpPr txBox="1"/>
          <p:nvPr/>
        </p:nvSpPr>
        <p:spPr>
          <a:xfrm>
            <a:off x="943529" y="1083729"/>
            <a:ext cx="3300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655085" y="4885352"/>
            <a:ext cx="10657114" cy="188583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55085" y="2975639"/>
            <a:ext cx="10657114" cy="174191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55085" y="1203270"/>
            <a:ext cx="10657114" cy="157804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绪论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728489" y="1271088"/>
            <a:ext cx="10326516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是描述问题规模的非负整数，下面程序段的</a:t>
            </a:r>
            <a:r>
              <a:rPr kumimoji="1"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时间复杂度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8794" y="1641786"/>
            <a:ext cx="10206212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2;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(x &lt; n / 2)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x = 2 * x;                                   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8"/>
              <p:cNvSpPr txBox="1"/>
              <p:nvPr/>
            </p:nvSpPr>
            <p:spPr>
              <a:xfrm>
                <a:off x="943544" y="2431101"/>
                <a:ext cx="6929572" cy="305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A. 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		B. O(n)		C. O(n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		D.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44" y="2431101"/>
                <a:ext cx="6929572" cy="305468"/>
              </a:xfrm>
              <a:prstGeom prst="rect">
                <a:avLst/>
              </a:prstGeom>
              <a:blipFill rotWithShape="1">
                <a:blip r:embed="rId2"/>
                <a:stretch>
                  <a:fillRect l="-8" t="-105" r="6" b="1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8"/>
          <p:cNvSpPr txBox="1"/>
          <p:nvPr/>
        </p:nvSpPr>
        <p:spPr>
          <a:xfrm>
            <a:off x="728489" y="3045122"/>
            <a:ext cx="7244767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 【2014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下面程序段的</a:t>
            </a:r>
            <a:r>
              <a:rPr kumimoji="1"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时间复杂度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8794" y="3404229"/>
            <a:ext cx="10206211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= 0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for(k=1; k&lt;=n; k*2)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for(j=1; j&lt;=n;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count++;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8"/>
              <p:cNvSpPr txBox="1"/>
              <p:nvPr/>
            </p:nvSpPr>
            <p:spPr>
              <a:xfrm>
                <a:off x="943544" y="4361480"/>
                <a:ext cx="6877050" cy="305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A. 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		B. O(n)		C. O(n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		D.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7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44" y="4361480"/>
                <a:ext cx="6877050" cy="305468"/>
              </a:xfrm>
              <a:prstGeom prst="rect">
                <a:avLst/>
              </a:prstGeom>
              <a:blipFill rotWithShape="1">
                <a:blip r:embed="rId3"/>
                <a:stretch>
                  <a:fillRect l="-8" t="-98" r="8" b="1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8"/>
          <p:cNvSpPr txBox="1"/>
          <p:nvPr/>
        </p:nvSpPr>
        <p:spPr>
          <a:xfrm>
            <a:off x="728488" y="4887464"/>
            <a:ext cx="7244767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以下程序段中语句“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x++;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</a:t>
            </a:r>
            <a:r>
              <a:rPr kumimoji="1"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语句频度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8795" y="5252716"/>
            <a:ext cx="10206210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&lt;=n;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for(j=1; j&lt;=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for(k=1; k&lt;=j; k++)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x++;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8"/>
              <p:cNvSpPr txBox="1"/>
              <p:nvPr/>
            </p:nvSpPr>
            <p:spPr>
              <a:xfrm>
                <a:off x="943544" y="6223716"/>
                <a:ext cx="6877050" cy="441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+1)(2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+1)</m:t>
                        </m:r>
                      </m:num>
                      <m:den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B.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+1)(</m:t>
                        </m:r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+1)</m:t>
                        </m:r>
                      </m:num>
                      <m:den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C.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+1)(2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+1)</m:t>
                        </m:r>
                      </m:num>
                      <m:den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D.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+1)(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+2)</m:t>
                        </m:r>
                      </m:num>
                      <m:den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44" y="6223716"/>
                <a:ext cx="6877050" cy="441596"/>
              </a:xfrm>
              <a:prstGeom prst="rect">
                <a:avLst/>
              </a:prstGeom>
              <a:blipFill rotWithShape="1">
                <a:blip r:embed="rId4"/>
                <a:stretch>
                  <a:fillRect l="-8" t="-18" r="8" b="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9" grpId="0" animBg="1"/>
      <p:bldP spid="4" grpId="0"/>
      <p:bldP spid="3" grpId="0" animBg="1"/>
      <p:bldP spid="44" grpId="0"/>
      <p:bldP spid="45" grpId="0"/>
      <p:bldP spid="46" grpId="0" animBg="1"/>
      <p:bldP spid="47" grpId="0"/>
      <p:bldP spid="48" grpId="0"/>
      <p:bldP spid="49" grpId="0" animBg="1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29" y="1230956"/>
            <a:ext cx="9582704" cy="274562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25" y="1651788"/>
            <a:ext cx="6228599" cy="16416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1203" t="18547"/>
          <a:stretch>
            <a:fillRect/>
          </a:stretch>
        </p:blipFill>
        <p:spPr>
          <a:xfrm>
            <a:off x="1148425" y="3352134"/>
            <a:ext cx="6228600" cy="4251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CC9117E-952C-4F4A-893F-7BCA37A54677}"/>
              </a:ext>
            </a:extLst>
          </p:cNvPr>
          <p:cNvSpPr txBox="1"/>
          <p:nvPr/>
        </p:nvSpPr>
        <p:spPr>
          <a:xfrm>
            <a:off x="943529" y="1285312"/>
            <a:ext cx="3300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28" y="1039007"/>
            <a:ext cx="9646499" cy="565241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439" t="7383" r="10539"/>
          <a:stretch>
            <a:fillRect/>
          </a:stretch>
        </p:blipFill>
        <p:spPr>
          <a:xfrm>
            <a:off x="1888770" y="1102507"/>
            <a:ext cx="5022850" cy="5467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C4FB3F-76FE-4CBB-BE65-1BEF95E94FD0}"/>
              </a:ext>
            </a:extLst>
          </p:cNvPr>
          <p:cNvSpPr txBox="1"/>
          <p:nvPr/>
        </p:nvSpPr>
        <p:spPr>
          <a:xfrm>
            <a:off x="943529" y="110250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续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43527" y="4045913"/>
            <a:ext cx="9844973" cy="248872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3528" y="1103354"/>
            <a:ext cx="9844973" cy="276971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21" y="1360666"/>
            <a:ext cx="7664059" cy="23792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698"/>
          <a:stretch>
            <a:fillRect/>
          </a:stretch>
        </p:blipFill>
        <p:spPr>
          <a:xfrm>
            <a:off x="1092042" y="4414294"/>
            <a:ext cx="7885250" cy="18759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32D290-ED55-4A6F-BB6B-9078E75E72F2}"/>
              </a:ext>
            </a:extLst>
          </p:cNvPr>
          <p:cNvSpPr txBox="1"/>
          <p:nvPr/>
        </p:nvSpPr>
        <p:spPr>
          <a:xfrm>
            <a:off x="943529" y="1110175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2CF25B-327B-4744-A760-7F54892478F1}"/>
              </a:ext>
            </a:extLst>
          </p:cNvPr>
          <p:cNvSpPr txBox="1"/>
          <p:nvPr/>
        </p:nvSpPr>
        <p:spPr>
          <a:xfrm>
            <a:off x="943527" y="4106517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3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29" y="914400"/>
            <a:ext cx="9398406" cy="586972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99" y="1264064"/>
            <a:ext cx="5795010" cy="24161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598" r="634"/>
          <a:stretch>
            <a:fillRect/>
          </a:stretch>
        </p:blipFill>
        <p:spPr>
          <a:xfrm>
            <a:off x="1191600" y="3639602"/>
            <a:ext cx="4497070" cy="31445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72095BB-A183-4E95-AB0E-CEB0E0552F8E}"/>
              </a:ext>
            </a:extLst>
          </p:cNvPr>
          <p:cNvSpPr txBox="1"/>
          <p:nvPr/>
        </p:nvSpPr>
        <p:spPr>
          <a:xfrm>
            <a:off x="943529" y="101294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38314" y="984058"/>
            <a:ext cx="7432040" cy="587394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06" y="1257791"/>
            <a:ext cx="6831330" cy="527685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2400"/>
          <a:stretch>
            <a:fillRect/>
          </a:stretch>
        </p:blipFill>
        <p:spPr>
          <a:xfrm>
            <a:off x="1037706" y="6534641"/>
            <a:ext cx="5074285" cy="2222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FE2D0E5-78AE-45BB-9D44-42A663CD4DD1}"/>
              </a:ext>
            </a:extLst>
          </p:cNvPr>
          <p:cNvSpPr txBox="1"/>
          <p:nvPr/>
        </p:nvSpPr>
        <p:spPr>
          <a:xfrm>
            <a:off x="938314" y="100770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29" y="1206624"/>
            <a:ext cx="8728710" cy="308892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19" y="1522647"/>
            <a:ext cx="8176895" cy="25444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75CABB-C921-48CC-974C-2905B5742A14}"/>
              </a:ext>
            </a:extLst>
          </p:cNvPr>
          <p:cNvSpPr txBox="1"/>
          <p:nvPr/>
        </p:nvSpPr>
        <p:spPr>
          <a:xfrm>
            <a:off x="943529" y="1246413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16840" y="1194435"/>
            <a:ext cx="11664315" cy="48812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" y="1574165"/>
            <a:ext cx="5588000" cy="422084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80" y="1574165"/>
            <a:ext cx="5614035" cy="4089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2280C9-75D8-4D12-BB11-A7E49ADBEF71}"/>
              </a:ext>
            </a:extLst>
          </p:cNvPr>
          <p:cNvSpPr txBox="1"/>
          <p:nvPr/>
        </p:nvSpPr>
        <p:spPr>
          <a:xfrm>
            <a:off x="116840" y="130062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43528" y="3415102"/>
            <a:ext cx="9327521" cy="342547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3529" y="1105873"/>
            <a:ext cx="9327522" cy="221962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58" y="1400049"/>
            <a:ext cx="6921769" cy="19254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08" y="3697664"/>
            <a:ext cx="6610350" cy="31400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B447F5-1D21-4042-9427-ED8AFDEA0E5A}"/>
              </a:ext>
            </a:extLst>
          </p:cNvPr>
          <p:cNvSpPr txBox="1"/>
          <p:nvPr/>
        </p:nvSpPr>
        <p:spPr>
          <a:xfrm>
            <a:off x="912973" y="1136449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7E7520-1BAF-4CC4-8585-F60C1C60EB32}"/>
              </a:ext>
            </a:extLst>
          </p:cNvPr>
          <p:cNvSpPr txBox="1"/>
          <p:nvPr/>
        </p:nvSpPr>
        <p:spPr>
          <a:xfrm>
            <a:off x="943529" y="3474979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43529" y="3000154"/>
            <a:ext cx="9119235" cy="291401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3529" y="1264064"/>
            <a:ext cx="9118600" cy="138112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36" y="1677154"/>
            <a:ext cx="8874742" cy="6914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79" y="3392509"/>
            <a:ext cx="8640730" cy="23236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A755DA1-B1AD-459D-9BD8-20797F3298D3}"/>
              </a:ext>
            </a:extLst>
          </p:cNvPr>
          <p:cNvSpPr txBox="1"/>
          <p:nvPr/>
        </p:nvSpPr>
        <p:spPr>
          <a:xfrm>
            <a:off x="943529" y="1341243"/>
            <a:ext cx="3496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C6B98E-DE55-4DAE-B665-15DA326C88CF}"/>
              </a:ext>
            </a:extLst>
          </p:cNvPr>
          <p:cNvSpPr txBox="1"/>
          <p:nvPr/>
        </p:nvSpPr>
        <p:spPr>
          <a:xfrm>
            <a:off x="943529" y="3084732"/>
            <a:ext cx="3496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76355" y="3578623"/>
            <a:ext cx="8417560" cy="327937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76355" y="895113"/>
            <a:ext cx="8417560" cy="26041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60" y="1162448"/>
            <a:ext cx="6235065" cy="233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35" y="3859530"/>
            <a:ext cx="6045200" cy="299847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EAB23A2-86B6-4FC6-B756-1905600B0085}"/>
              </a:ext>
            </a:extLst>
          </p:cNvPr>
          <p:cNvSpPr txBox="1"/>
          <p:nvPr/>
        </p:nvSpPr>
        <p:spPr>
          <a:xfrm>
            <a:off x="1176355" y="933213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55DAEF-BFAC-42F5-B7D6-D13223D6749B}"/>
              </a:ext>
            </a:extLst>
          </p:cNvPr>
          <p:cNvSpPr txBox="1"/>
          <p:nvPr/>
        </p:nvSpPr>
        <p:spPr>
          <a:xfrm>
            <a:off x="1176355" y="3617358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342" y="3262066"/>
            <a:ext cx="10657114" cy="221724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91342" y="1131167"/>
            <a:ext cx="10657114" cy="19860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绪论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728489" y="1258395"/>
                <a:ext cx="10338978" cy="1646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答案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</a:t>
                </a:r>
                <a:endParaRPr kumimoji="1"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考点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时间复杂度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解析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设程序中基本语句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”x=2 * x;”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执行的次数为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k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，执行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k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次时：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x=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k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p>
                    </m:sSup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。</m:t>
                    </m:r>
                  </m:oMath>
                </a14:m>
                <a:r>
                  <a:rPr kumimoji="1" lang="zh-CN" altLang="en-US" sz="1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由循环结束条件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/2</m:t>
                    </m:r>
                  </m:oMath>
                </a14:m>
                <a:r>
                  <a:rPr kumimoji="1" lang="zh-CN" altLang="en-US" sz="1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可得，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k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p>
                    </m:sSup>
                    <m: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m:rPr>
                        <m:sty m:val="p"/>
                      </m:rP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n</m:t>
                    </m:r>
                    <m: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/2</m:t>
                    </m:r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kumimoji="1" lang="zh-CN" altLang="en-US" sz="1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k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−2</m:t>
                    </m:r>
                  </m:oMath>
                </a14:m>
                <a:r>
                  <a:rPr kumimoji="1" lang="zh-CN" altLang="en-US" sz="1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r>
                  <a:rPr kumimoji="1" lang="en-US" altLang="zh-CN" sz="1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为常数</a:t>
                </a:r>
                <a:r>
                  <a:rPr kumimoji="1" lang="en-US" altLang="zh-CN" sz="1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kumimoji="1" lang="zh-CN" altLang="en-US" sz="1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，因此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d>
                      <m:d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𝑙𝑜𝑔</m:t>
                            </m:r>
                          </m:e>
                          <m:sub>
                            <m: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1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1" lang="en-US" altLang="zh-CN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9" y="1258395"/>
                <a:ext cx="10338978" cy="1646926"/>
              </a:xfrm>
              <a:prstGeom prst="rect">
                <a:avLst/>
              </a:prstGeom>
              <a:blipFill>
                <a:blip r:embed="rId2"/>
                <a:stretch>
                  <a:fillRect l="-413" b="-33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8"/>
              <p:cNvSpPr txBox="1"/>
              <p:nvPr/>
            </p:nvSpPr>
            <p:spPr>
              <a:xfrm>
                <a:off x="728489" y="3429000"/>
                <a:ext cx="10618070" cy="1905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8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答案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  <a:endParaRPr kumimoji="1"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考点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时间复杂度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解析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内层循环条件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𝑗</m:t>
                    </m:r>
                    <m:r>
                      <a:rPr kumimoji="1" lang="zh-CN" alt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≤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与外层循环的变量无关，每次循环</a:t>
                </a:r>
                <a14:m>
                  <m:oMath xmlns:m="http://schemas.openxmlformats.org/officeDocument/2006/math">
                    <m: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自增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，每次内层循环都执行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次。所以内层循环的时间复杂度是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O(n)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。外层循环条件为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k</m:t>
                    </m:r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≤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zh-CN" alt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增量定义为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𝑘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∗=2</m:t>
                    </m:r>
                    <m:r>
                      <a:rPr kumimoji="1" lang="zh-CN" altLang="en-US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可知循环次数为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k</m:t>
                        </m:r>
                      </m:sup>
                    </m:sSup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𝑘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≤</m:t>
                    </m:r>
                    <m:sSub>
                      <m:sSub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。所以外层循环的时间复杂度是</a:t>
                </a:r>
                <a14:m>
                  <m:oMath xmlns:m="http://schemas.openxmlformats.org/officeDocument/2006/math"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𝑙𝑜𝑔</m:t>
                            </m:r>
                          </m:e>
                          <m:sub>
                            <m: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。对于嵌套循环，根据乘法规则可知，该段程序的时间复杂度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𝑇</m:t>
                    </m:r>
                    <m:d>
                      <m:dPr>
                        <m:ctrlP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𝑇</m:t>
                    </m:r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1</m:t>
                    </m:r>
                    <m:d>
                      <m:dPr>
                        <m:ctrlP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∗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𝑇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2</m:t>
                    </m:r>
                    <m:d>
                      <m:dPr>
                        <m:ctrlP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∗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𝑙𝑜𝑔</m:t>
                            </m:r>
                          </m:e>
                          <m:sub>
                            <m: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𝑂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sSub>
                      <m:sSubPr>
                        <m:ctrlP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9" y="3429000"/>
                <a:ext cx="10618070" cy="1905458"/>
              </a:xfrm>
              <a:prstGeom prst="rect">
                <a:avLst/>
              </a:prstGeom>
              <a:blipFill>
                <a:blip r:embed="rId3"/>
                <a:stretch>
                  <a:fillRect l="-402" b="-28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4" grpId="0"/>
      <p:bldP spid="4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62280" y="1211580"/>
            <a:ext cx="11340465" cy="477266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0870" r="1211"/>
          <a:stretch>
            <a:fillRect/>
          </a:stretch>
        </p:blipFill>
        <p:spPr>
          <a:xfrm>
            <a:off x="5709285" y="1454150"/>
            <a:ext cx="5805170" cy="4239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59369"/>
          <a:stretch>
            <a:fillRect/>
          </a:stretch>
        </p:blipFill>
        <p:spPr>
          <a:xfrm>
            <a:off x="501650" y="1671320"/>
            <a:ext cx="5702935" cy="28270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98A661-4EF5-4238-8EAF-16BB6E1FD835}"/>
              </a:ext>
            </a:extLst>
          </p:cNvPr>
          <p:cNvSpPr txBox="1"/>
          <p:nvPr/>
        </p:nvSpPr>
        <p:spPr>
          <a:xfrm>
            <a:off x="508908" y="1320291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62280" y="1211580"/>
            <a:ext cx="11340465" cy="520890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897"/>
          <a:stretch>
            <a:fillRect/>
          </a:stretch>
        </p:blipFill>
        <p:spPr>
          <a:xfrm>
            <a:off x="6058535" y="1377950"/>
            <a:ext cx="5359400" cy="4917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063"/>
          <a:stretch>
            <a:fillRect/>
          </a:stretch>
        </p:blipFill>
        <p:spPr>
          <a:xfrm>
            <a:off x="608965" y="1617980"/>
            <a:ext cx="5779135" cy="857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821" r="-1"/>
          <a:stretch>
            <a:fillRect/>
          </a:stretch>
        </p:blipFill>
        <p:spPr>
          <a:xfrm>
            <a:off x="862330" y="2475865"/>
            <a:ext cx="5546725" cy="10433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8D192C-C7FC-44E1-8CFF-73EB828FB097}"/>
              </a:ext>
            </a:extLst>
          </p:cNvPr>
          <p:cNvSpPr txBox="1"/>
          <p:nvPr/>
        </p:nvSpPr>
        <p:spPr>
          <a:xfrm>
            <a:off x="553668" y="1282748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28" y="1125978"/>
            <a:ext cx="9228285" cy="484952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05" y="1394205"/>
            <a:ext cx="7567316" cy="43590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533335-598F-41E1-99D1-6716E2D944AC}"/>
              </a:ext>
            </a:extLst>
          </p:cNvPr>
          <p:cNvSpPr txBox="1"/>
          <p:nvPr/>
        </p:nvSpPr>
        <p:spPr>
          <a:xfrm>
            <a:off x="943528" y="1161681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0805" y="1132840"/>
            <a:ext cx="12136755" cy="507047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latin typeface="+mn-ea"/>
                <a:sym typeface="+mn-ea"/>
              </a:rPr>
              <a:t>5</a:t>
            </a:r>
            <a:r>
              <a:rPr lang="zh-CN" altLang="en-US" b="1" dirty="0">
                <a:solidFill>
                  <a:schemeClr val="tx1"/>
                </a:solidFill>
                <a:latin typeface="+mn-ea"/>
                <a:sym typeface="+mn-ea"/>
              </a:rPr>
              <a:t>、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84749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线性表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3674"/>
          <a:stretch>
            <a:fillRect/>
          </a:stretch>
        </p:blipFill>
        <p:spPr>
          <a:xfrm>
            <a:off x="318573" y="3856427"/>
            <a:ext cx="1743898" cy="3560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526" b="1"/>
          <a:stretch>
            <a:fillRect/>
          </a:stretch>
        </p:blipFill>
        <p:spPr>
          <a:xfrm>
            <a:off x="5963913" y="1473005"/>
            <a:ext cx="6263344" cy="43893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838" r="-1"/>
          <a:stretch>
            <a:fillRect/>
          </a:stretch>
        </p:blipFill>
        <p:spPr>
          <a:xfrm>
            <a:off x="214933" y="1672862"/>
            <a:ext cx="5999206" cy="22020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3D1859C-7EB3-414F-AA62-7680828F0CBF}"/>
              </a:ext>
            </a:extLst>
          </p:cNvPr>
          <p:cNvSpPr txBox="1"/>
          <p:nvPr/>
        </p:nvSpPr>
        <p:spPr>
          <a:xfrm>
            <a:off x="214688" y="126015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43544" y="1039495"/>
            <a:ext cx="8938961" cy="348288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26045" cy="1257992"/>
            <a:chOff x="0" y="-82343"/>
            <a:chExt cx="7726045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67180" y="194871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64" y="1385971"/>
            <a:ext cx="7506350" cy="3200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2624"/>
          <a:stretch>
            <a:fillRect/>
          </a:stretch>
        </p:blipFill>
        <p:spPr>
          <a:xfrm>
            <a:off x="1118264" y="1693748"/>
            <a:ext cx="7289267" cy="25667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8489549-12DE-45B5-A338-40F61986090C}"/>
              </a:ext>
            </a:extLst>
          </p:cNvPr>
          <p:cNvSpPr txBox="1"/>
          <p:nvPr/>
        </p:nvSpPr>
        <p:spPr>
          <a:xfrm>
            <a:off x="943544" y="1083977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7131" y="1206072"/>
            <a:ext cx="11632097" cy="486157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26045" cy="1257992"/>
            <a:chOff x="0" y="-82343"/>
            <a:chExt cx="7726045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67180" y="194871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线性表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604"/>
          <a:stretch>
            <a:fillRect/>
          </a:stretch>
        </p:blipFill>
        <p:spPr>
          <a:xfrm>
            <a:off x="360772" y="1547635"/>
            <a:ext cx="5277738" cy="43626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2112"/>
          <a:stretch>
            <a:fillRect/>
          </a:stretch>
        </p:blipFill>
        <p:spPr>
          <a:xfrm>
            <a:off x="5909775" y="1704043"/>
            <a:ext cx="5277738" cy="164881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725370A-DEC7-4C65-85C6-CA5F98158FAF}"/>
              </a:ext>
            </a:extLst>
          </p:cNvPr>
          <p:cNvSpPr txBox="1"/>
          <p:nvPr/>
        </p:nvSpPr>
        <p:spPr>
          <a:xfrm>
            <a:off x="241133" y="1222965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1006" y="2804367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章 栈和队列</a:t>
            </a:r>
          </a:p>
        </p:txBody>
      </p:sp>
      <p:sp>
        <p:nvSpPr>
          <p:cNvPr id="15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30" grpId="0" animBg="1"/>
      <p:bldP spid="14" grpId="0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EF59CC7-E904-4690-9776-A2ADFFBAC719}"/>
              </a:ext>
            </a:extLst>
          </p:cNvPr>
          <p:cNvSpPr/>
          <p:nvPr/>
        </p:nvSpPr>
        <p:spPr>
          <a:xfrm>
            <a:off x="919843" y="5125752"/>
            <a:ext cx="10657114" cy="118232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7F2AD14-F734-4B12-AFC1-A84D11743D08}"/>
              </a:ext>
            </a:extLst>
          </p:cNvPr>
          <p:cNvSpPr/>
          <p:nvPr/>
        </p:nvSpPr>
        <p:spPr>
          <a:xfrm>
            <a:off x="943544" y="2441555"/>
            <a:ext cx="10657114" cy="9874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D2EF23-CDC2-491E-872B-91FC9A3154FE}"/>
              </a:ext>
            </a:extLst>
          </p:cNvPr>
          <p:cNvSpPr/>
          <p:nvPr/>
        </p:nvSpPr>
        <p:spPr>
          <a:xfrm>
            <a:off x="943544" y="1211469"/>
            <a:ext cx="10657114" cy="9874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第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3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92E25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  <a:sym typeface="+mn-ea"/>
                </a:rPr>
                <a:t>章 栈和队列</a:t>
              </a:r>
            </a:p>
          </p:txBody>
        </p:sp>
      </p:grpSp>
      <p:sp>
        <p:nvSpPr>
          <p:cNvPr id="17" name="文本框 8">
            <a:extLst>
              <a:ext uri="{FF2B5EF4-FFF2-40B4-BE49-F238E27FC236}">
                <a16:creationId xmlns:a16="http://schemas.microsoft.com/office/drawing/2014/main" id="{02C74C9D-44AA-4DDA-8AC5-E2941D0A2E3F}"/>
              </a:ext>
            </a:extLst>
          </p:cNvPr>
          <p:cNvSpPr txBox="1"/>
          <p:nvPr/>
        </p:nvSpPr>
        <p:spPr>
          <a:xfrm>
            <a:off x="1034143" y="1299288"/>
            <a:ext cx="10428514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【2009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为解决计算机主机与打印机间速度不匹配问题，通常设一个打印数据缓冲区。主机将要输出的数据依次写入该缓冲区，而打印机则依次从缓冲区中取出数据。该缓冲区的逻辑结构应该是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B.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C.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线性表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		D.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有序表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8">
            <a:extLst>
              <a:ext uri="{FF2B5EF4-FFF2-40B4-BE49-F238E27FC236}">
                <a16:creationId xmlns:a16="http://schemas.microsoft.com/office/drawing/2014/main" id="{71B948A6-8C48-4BFB-BF14-8F716B022FE4}"/>
              </a:ext>
            </a:extLst>
          </p:cNvPr>
          <p:cNvSpPr txBox="1"/>
          <p:nvPr/>
        </p:nvSpPr>
        <p:spPr>
          <a:xfrm>
            <a:off x="1057844" y="2523818"/>
            <a:ext cx="10428514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【2009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和队列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的初始状态均为空，元素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a, b, c, d, e, f, g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依次进入栈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。若每个元素出栈后立即进入队列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，且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个元素出队的顺序是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b, d, c, f, e, a, g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，则栈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的容量至少是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1				B. 2				C. 3				D. 4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19B7AA-9779-4E25-8CAE-D17F23ACFF3F}"/>
              </a:ext>
            </a:extLst>
          </p:cNvPr>
          <p:cNvSpPr/>
          <p:nvPr/>
        </p:nvSpPr>
        <p:spPr>
          <a:xfrm>
            <a:off x="919843" y="3671641"/>
            <a:ext cx="10657114" cy="116371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文本框 8">
            <a:extLst>
              <a:ext uri="{FF2B5EF4-FFF2-40B4-BE49-F238E27FC236}">
                <a16:creationId xmlns:a16="http://schemas.microsoft.com/office/drawing/2014/main" id="{93EBC920-8543-4433-99F8-8DCAD4085797}"/>
              </a:ext>
            </a:extLst>
          </p:cNvPr>
          <p:cNvSpPr txBox="1"/>
          <p:nvPr/>
        </p:nvSpPr>
        <p:spPr>
          <a:xfrm>
            <a:off x="1057844" y="3753904"/>
            <a:ext cx="10428514" cy="10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若元素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a, b, c, d, e, f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依次进进栈，允许进栈、退栈操作交替进行，但不允许连续三次进行退栈工作，则不可能得到的出栈序列是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d, c, e, b, f, a						B. c, b, d, a, e, f				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b, c, a, e, f, d						D. a, f, e, d, c, b </a:t>
            </a:r>
          </a:p>
        </p:txBody>
      </p:sp>
      <p:sp>
        <p:nvSpPr>
          <p:cNvPr id="31" name="文本框 8">
            <a:extLst>
              <a:ext uri="{FF2B5EF4-FFF2-40B4-BE49-F238E27FC236}">
                <a16:creationId xmlns:a16="http://schemas.microsoft.com/office/drawing/2014/main" id="{45AC0252-C09A-42C9-81E5-DC77275673FE}"/>
              </a:ext>
            </a:extLst>
          </p:cNvPr>
          <p:cNvSpPr txBox="1"/>
          <p:nvPr/>
        </p:nvSpPr>
        <p:spPr>
          <a:xfrm>
            <a:off x="1057844" y="5166883"/>
            <a:ext cx="10428514" cy="10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【2010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某队列允许在其两端进行入队操作，但仅允许在一端进行出队操作，若元素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a, b, c, d, e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依次入此队列后再进行出队操作，则不可能得到的出队序列是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b, a, c, d, e						B. d, b, a, c, e				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d, b, c, a, e						D. e, c, b, a, d</a:t>
            </a:r>
          </a:p>
        </p:txBody>
      </p:sp>
    </p:spTree>
    <p:extLst>
      <p:ext uri="{BB962C8B-B14F-4D97-AF65-F5344CB8AC3E}">
        <p14:creationId xmlns:p14="http://schemas.microsoft.com/office/powerpoint/2010/main" val="31731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9" grpId="0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73054" y="1100871"/>
            <a:ext cx="10709468" cy="161541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664452" y="1060045"/>
            <a:ext cx="10338978" cy="16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队列的应用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打印机取出数据的顺序与数据被写入缓冲区的顺序相同，因此解决缓冲区问题应利用一种先进先出的线性表，而队列正是一种先进先出的线性表，所以答案选择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3054" y="2821245"/>
            <a:ext cx="10709468" cy="404575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8"/>
          <p:cNvSpPr txBox="1"/>
          <p:nvPr/>
        </p:nvSpPr>
        <p:spPr>
          <a:xfrm>
            <a:off x="664452" y="2780419"/>
            <a:ext cx="10338978" cy="16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栈与队列的基本操作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a, b, c, d, e, f, g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依次进入栈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，元素出栈后立即进入队列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。队列是一种先进先出的线性表，因此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个元素出队顺序与入队序列相同，即与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个元素出栈顺序相同。要得到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b, d, c, f, e, a, g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这样的出栈顺序，对栈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可以进行如表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的操作。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1" y="4157334"/>
            <a:ext cx="6267593" cy="24341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3544" y="6559223"/>
            <a:ext cx="789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由上表可知栈内的最大深度为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的容量至少是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73054" y="1100870"/>
            <a:ext cx="10709468" cy="568978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664452" y="1060045"/>
            <a:ext cx="10338978" cy="137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栈的基本操作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2" y="2162331"/>
            <a:ext cx="7666889" cy="4517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728489" y="1309044"/>
            <a:ext cx="10657114" cy="365388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绪论</a:t>
              </a: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943544" y="1408727"/>
            <a:ext cx="7523859" cy="137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“x++;”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的语句频度为：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t="6534" b="3877"/>
          <a:stretch>
            <a:fillRect/>
          </a:stretch>
        </p:blipFill>
        <p:spPr>
          <a:xfrm>
            <a:off x="3385845" y="2404024"/>
            <a:ext cx="2788338" cy="23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73054" y="1100871"/>
            <a:ext cx="10709468" cy="327265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664452" y="1060045"/>
            <a:ext cx="10338978" cy="318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双端队列的基本操作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方法一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(L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代表左入，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表右入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(1)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要得到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中的序列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b, a, c, d, 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，可以进行操作：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(2)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要得到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中的序列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d, b, a, c, 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，可以进行操作：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dL,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eR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(3)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要得到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中的序列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d, b, c, a, 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，可以进行操作：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未出，此时只能进队，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不可能出现在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(4)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要得到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中的序列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e, c, b, a, d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，可以进行操作：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eL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方法二：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队列是一种先进先出的线性表，无论先从左边入队还是先从右边入队，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都应该相邻，这是出队序列合理的必要条件。只有选项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所给序列中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不相邻，所以答案选择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43544" y="2441555"/>
            <a:ext cx="10657114" cy="9874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3544" y="1211469"/>
            <a:ext cx="10657114" cy="98744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a, b, c, d, 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依次进入初始为空的栈中，若元素进栈后可停留、可出栈，直到所有元素都出栈，则在所有可能的出现序列中，以元素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开头的序列个数是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3				B. 4				C. 5				D. 6</a:t>
            </a:r>
          </a:p>
        </p:txBody>
      </p:sp>
      <p:sp>
        <p:nvSpPr>
          <p:cNvPr id="27" name="文本框 8"/>
          <p:cNvSpPr txBox="1"/>
          <p:nvPr/>
        </p:nvSpPr>
        <p:spPr>
          <a:xfrm>
            <a:off x="1057844" y="2523818"/>
            <a:ext cx="10428514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已知循环队列存储在一维数组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A[0…n-1]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中，且队列非空时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front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rear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分别指向队头元素和队尾元。若初始时队列为空，且要求第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个进入队列的元素存储在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A[0]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处，则初始时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front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rear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的值分别是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			B. 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n-1			C. n-1, 0			D. n-1, n-1</a:t>
            </a:r>
          </a:p>
        </p:txBody>
      </p:sp>
      <p:sp>
        <p:nvSpPr>
          <p:cNvPr id="28" name="矩形 27"/>
          <p:cNvSpPr/>
          <p:nvPr/>
        </p:nvSpPr>
        <p:spPr>
          <a:xfrm>
            <a:off x="919843" y="3671641"/>
            <a:ext cx="10657114" cy="199337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8"/>
              <p:cNvSpPr txBox="1"/>
              <p:nvPr/>
            </p:nvSpPr>
            <p:spPr>
              <a:xfrm>
                <a:off x="1057844" y="3753904"/>
                <a:ext cx="10428514" cy="1903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21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)【2012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求整数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n(n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≥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阶乘的算法如下，其时间复杂度是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  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A. 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		B. O(n)			C. O(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		D.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2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44" y="3753904"/>
                <a:ext cx="10428514" cy="1903406"/>
              </a:xfrm>
              <a:prstGeom prst="rect">
                <a:avLst/>
              </a:prstGeom>
              <a:blipFill>
                <a:blip r:embed="rId2"/>
                <a:stretch>
                  <a:fillRect l="-409" b="-6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1168995" y="4120831"/>
            <a:ext cx="10206212" cy="116955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fact(int n)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if(n&lt;=1)  return;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else return(n*fact(n-1));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9" grpId="0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73054" y="1264320"/>
            <a:ext cx="10709468" cy="276871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660200" y="1364865"/>
            <a:ext cx="10362219" cy="266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栈的基本操作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方法一：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出栈顺序必为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d_c_b_a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_, 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的顺序不定，在任意一个“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”上都有可能。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方法二：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d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首先出栈，则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abc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留在栈中，若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进栈后直接出栈，可以得到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decba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；若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先出栈，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再进栈后出栈，出栈序列为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dceba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；若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cb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先出栈，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再进栈后出栈，得到序列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dcbea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；若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cba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先出栈，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再进栈后出栈，得到序列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dcbae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。即以元素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开头的序列个数是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054" y="4258097"/>
            <a:ext cx="10709468" cy="185916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664454" y="4342611"/>
            <a:ext cx="10357966" cy="16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循环队列的表示和实现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入队需要执行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(rear+1)%n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操作，如果第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个进入队列的元素存储在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A[0]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处，此时头指针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front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和尾指针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rear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都指向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rear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初始应该为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n-1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front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943544" y="1253521"/>
            <a:ext cx="10709468" cy="225522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1117838" y="1414793"/>
            <a:ext cx="10130618" cy="189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递归算法的时间复杂度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fact(n)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的运行时间函数是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T(n)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。该函数中语句“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return;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”的运行时间是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O(1)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，语句“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return(n * fact(n-1));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”的运行时间是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T(n-1)+O(1)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，其中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O(1)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为常量运行时间。因此可得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fact(n)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的时间复杂度为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27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43544" y="2604939"/>
            <a:ext cx="10657114" cy="92048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3544" y="1211469"/>
            <a:ext cx="10657114" cy="120423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10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操作符包括‘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’‘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’‘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’‘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’和‘（’‘）’。将中缀表达式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a+b-a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*((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c+d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)/e-f)+g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转换为等价的后缀表达式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ab+acd+e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/f-*-g+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时，用栈来存放暂时还不确定运行次序的操作符，若栈初始时为空，则转换过程中同时保存在栈中的操作符的最大个数是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5				B. 7				C. 8				D.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8"/>
              <p:cNvSpPr txBox="1"/>
              <p:nvPr/>
            </p:nvSpPr>
            <p:spPr>
              <a:xfrm>
                <a:off x="1057844" y="2687201"/>
                <a:ext cx="10428514" cy="822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9.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23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)【2013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一个栈的入栈序列为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···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，其出栈序列是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,···,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=3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可能取值的个数是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  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A. n-3			B. n-2			C. n-1			D.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无法确定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44" y="2687201"/>
                <a:ext cx="10428514" cy="822918"/>
              </a:xfrm>
              <a:prstGeom prst="rect">
                <a:avLst/>
              </a:prstGeom>
              <a:blipFill>
                <a:blip r:embed="rId3"/>
                <a:stretch>
                  <a:fillRect l="-409" b="-81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943544" y="3663795"/>
            <a:ext cx="10657114" cy="104354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8"/>
          <p:cNvSpPr txBox="1"/>
          <p:nvPr/>
        </p:nvSpPr>
        <p:spPr>
          <a:xfrm>
            <a:off x="1057844" y="3746058"/>
            <a:ext cx="10428514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假设栈初始为空，将中缀表达式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a/b+(c*d-e*f)/g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转换为等价的后缀表达式的过程中，当扫描到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时，栈中的元素依次是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+(*-			B. +(-*			C. /+(*-*			D. /+-*</a:t>
            </a:r>
          </a:p>
        </p:txBody>
      </p:sp>
      <p:sp>
        <p:nvSpPr>
          <p:cNvPr id="14" name="矩形 13"/>
          <p:cNvSpPr/>
          <p:nvPr/>
        </p:nvSpPr>
        <p:spPr>
          <a:xfrm>
            <a:off x="943544" y="4898799"/>
            <a:ext cx="10657114" cy="19173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8"/>
          <p:cNvSpPr txBox="1"/>
          <p:nvPr/>
        </p:nvSpPr>
        <p:spPr>
          <a:xfrm>
            <a:off x="1057844" y="4981063"/>
            <a:ext cx="10428514" cy="185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循环队列放在一维数组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A[0…M-1]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end1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指向队头元素，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指向队尾元素的后一个位置。假设队列两端均可进行入队和出队操作，队列中最多能容纳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M-1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个元素。初始时为空。下列判断队空和队满的条件中，正确的是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队空：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end1 == end2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；队满：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end1 == (end2+1) mod 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B.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队空：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end1 == end2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；队满：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end2 == (end1+1) mod (M-1)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C: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队空：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end2 == (end1+1) mod M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；队满：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end1 == (end2+1) mod M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D: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队空：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end1 == (end2+1) mod M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；队满：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end2 == (end1+1) mod (M-1)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9" grpId="0"/>
      <p:bldP spid="2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35113" y="1080079"/>
            <a:ext cx="9790146" cy="583737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26511" y="1039253"/>
            <a:ext cx="10338978" cy="111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中缀表达式转换后缀表达式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53" y="2157636"/>
            <a:ext cx="8292875" cy="2945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07" y="5162550"/>
            <a:ext cx="8991600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35113" y="1080079"/>
            <a:ext cx="9790146" cy="563738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26511" y="1039253"/>
            <a:ext cx="10338978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98" y="1417509"/>
            <a:ext cx="9172575" cy="496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35113" y="1080079"/>
            <a:ext cx="9790146" cy="563738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26511" y="1039253"/>
            <a:ext cx="10338978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 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93" y="1240397"/>
            <a:ext cx="7956777" cy="5477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85494" y="1309044"/>
            <a:ext cx="10430376" cy="215930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876892" y="1268219"/>
                <a:ext cx="10338978" cy="189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9.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23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答案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  <a:endParaRPr kumimoji="1"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考点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栈的基本操作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解析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根据栈是一种先进后出的线性表可知，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可以取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之后的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···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n(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一直进栈直到该元素入栈后马上出栈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进栈直接出栈，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进栈，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进栈，然后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出栈，接着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出栈，此时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zh-CN" alt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可以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；当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进栈，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进栈，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出栈，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进栈接着出栈，然后出栈，此时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kumimoji="1" lang="zh-CN" alt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可以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取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。因此除了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3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本身以为，其他的值均可以取到，所以答案选择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2" y="1268219"/>
                <a:ext cx="10338978" cy="1893467"/>
              </a:xfrm>
              <a:prstGeom prst="rect">
                <a:avLst/>
              </a:prstGeom>
              <a:blipFill>
                <a:blip r:embed="rId2"/>
                <a:stretch>
                  <a:fillRect l="-413" b="-32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943544" y="1334523"/>
            <a:ext cx="10430376" cy="469768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1034942" y="1309044"/>
            <a:ext cx="10338978" cy="16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中缀表达式转换后缀表达式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题的转换步骤，中缀表达式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a/b+(c*d-e*f)/g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转换后缀表达式的具体过程如表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所示。可见，当扫描到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时（第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步），栈中的元素依次是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+(-*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36" y="3235168"/>
            <a:ext cx="7639191" cy="25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28489" y="3127190"/>
            <a:ext cx="10657114" cy="373080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28489" y="1141118"/>
            <a:ext cx="10657114" cy="180768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绪论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771167" y="1194916"/>
            <a:ext cx="7244767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以下程序段中语句“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m++;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</a:t>
            </a:r>
            <a:r>
              <a:rPr kumimoji="1"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语句频度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3544" y="1584972"/>
            <a:ext cx="10206212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m = 0,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j;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&lt;=n;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for(j=1; j&lt;=2*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m++;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8"/>
              <p:cNvSpPr txBox="1"/>
              <p:nvPr/>
            </p:nvSpPr>
            <p:spPr>
              <a:xfrm>
                <a:off x="943544" y="2592053"/>
                <a:ext cx="6929572" cy="305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A.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	B.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	C.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44" y="2592053"/>
                <a:ext cx="6929572" cy="305468"/>
              </a:xfrm>
              <a:prstGeom prst="rect">
                <a:avLst/>
              </a:prstGeom>
              <a:blipFill rotWithShape="1">
                <a:blip r:embed="rId3"/>
                <a:stretch>
                  <a:fillRect l="-8" t="-202" r="6" b="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8"/>
          <p:cNvSpPr txBox="1"/>
          <p:nvPr/>
        </p:nvSpPr>
        <p:spPr>
          <a:xfrm>
            <a:off x="771167" y="3100563"/>
            <a:ext cx="7244767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试分析下列各算法的</a:t>
            </a:r>
            <a:r>
              <a:rPr kumimoji="1"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时间复杂度</a:t>
            </a:r>
            <a:endParaRPr kumimoji="1"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43544" y="3530313"/>
            <a:ext cx="102062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&lt;=n)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 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3;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43543" y="4515540"/>
            <a:ext cx="10206213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0;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for(j=1; j&lt;=n-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x++;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943543" y="5716210"/>
                <a:ext cx="10206213" cy="95410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n;	//n&gt;1</a:t>
                </a: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0;</a:t>
                </a: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while(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	</a:t>
                </a: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y++;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43" y="5716210"/>
                <a:ext cx="10206213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6" t="-60" r="4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4" grpId="0"/>
      <p:bldP spid="3" grpId="0" animBg="1"/>
      <p:bldP spid="44" grpId="0"/>
      <p:bldP spid="45" grpId="0"/>
      <p:bldP spid="46" grpId="0" animBg="1"/>
      <p:bldP spid="49" grpId="0" animBg="1"/>
      <p:bldP spid="2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35113" y="1080079"/>
            <a:ext cx="9790146" cy="563738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26511" y="1039253"/>
            <a:ext cx="10338978" cy="30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 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续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922" y="1192179"/>
            <a:ext cx="7254528" cy="5456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835113" y="1080079"/>
            <a:ext cx="10430376" cy="194665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926511" y="1173932"/>
            <a:ext cx="10338978" cy="16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循环队列的表示和实现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当头、尾指针的值相同时，则认为队空；而当尾指针在循环意义上加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后是等于头指针，则认为队满。本题中，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end1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指向队头元素，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end2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指向队尾元素的后一个位置，因此，队空：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end1 == end2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；队满：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end1 == (end2+1) mod M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43544" y="3760171"/>
            <a:ext cx="10657114" cy="297808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3544" y="1211469"/>
            <a:ext cx="10657114" cy="2217531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21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已知程序如下：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程序运行时使用栈来保存调用过程的信息，自栈底到栈顶保存的信息一次对应的是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main( )-&gt;S(1)-&gt;S(0)				B. S(0)-&gt;S(1)-&gt;main( )				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C. main( )-&gt;S(0)-&gt;S(1)				D. S(1)-&gt;S(0)-&gt;main( )</a:t>
            </a:r>
          </a:p>
        </p:txBody>
      </p:sp>
      <p:sp>
        <p:nvSpPr>
          <p:cNvPr id="27" name="文本框 8"/>
          <p:cNvSpPr txBox="1"/>
          <p:nvPr/>
        </p:nvSpPr>
        <p:spPr>
          <a:xfrm>
            <a:off x="1057844" y="3842434"/>
            <a:ext cx="10428514" cy="10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)【2016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设有如图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所示的火车车轨，入口到出口之间有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条轨道，列车的行进方向均从左至右，列车可驶入任意一条轨道，现有编号为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1~9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列列车，驶入的次序依次是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若期望驶出的次序依次为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1~9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至少是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2				B. 3				C. 4				D. 5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57844" y="1630460"/>
            <a:ext cx="10206212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S( int n)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	return (n&lt;=0) ? 0 : s (n-1) + n;}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main()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	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&lt;&lt;  s(1);}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88" y="4598885"/>
            <a:ext cx="5697423" cy="2018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4"/>
            <a:ext cx="10430376" cy="147559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817654" y="1264320"/>
            <a:ext cx="10055909" cy="137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递归工作栈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递归调用函数时，在系统栈里保存的函数信息需满足先进后出的特点，依次调用了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main(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S(1)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S(0)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，所以答案选择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6256" y="3158351"/>
            <a:ext cx="10430376" cy="181768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817654" y="3158907"/>
            <a:ext cx="10187803" cy="163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考点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栈的基本操作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此题会有一个典型的错误方向：认为一个轨道只能装一列火车，但实际不是。因为题目并未直接告知，所以需要推断。此题类似于多级任务调度队列。经分析得，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n=4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即可满足。因此答案选择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5"/>
            <a:ext cx="10430376" cy="121152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6256" y="2819223"/>
            <a:ext cx="10430376" cy="311485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8" y="1588202"/>
            <a:ext cx="7308222" cy="85585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6256" y="1280988"/>
            <a:ext cx="252986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8" y="3223155"/>
            <a:ext cx="6841252" cy="107436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67" y="4339324"/>
            <a:ext cx="7061512" cy="135632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26256" y="2847985"/>
            <a:ext cx="252986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4"/>
            <a:ext cx="10430376" cy="205093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6256" y="3629026"/>
            <a:ext cx="10430376" cy="241458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4" y="1641392"/>
            <a:ext cx="7756440" cy="13914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32" y="4402939"/>
            <a:ext cx="7783377" cy="135581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8" y="4024115"/>
            <a:ext cx="7367306" cy="30846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7A858D6-5BA6-46AF-9E49-3149BF38032D}"/>
              </a:ext>
            </a:extLst>
          </p:cNvPr>
          <p:cNvSpPr txBox="1"/>
          <p:nvPr/>
        </p:nvSpPr>
        <p:spPr>
          <a:xfrm>
            <a:off x="726256" y="1280988"/>
            <a:ext cx="3390672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46DDC2-1919-439F-B5A0-F059DA712B11}"/>
              </a:ext>
            </a:extLst>
          </p:cNvPr>
          <p:cNvSpPr txBox="1"/>
          <p:nvPr/>
        </p:nvSpPr>
        <p:spPr>
          <a:xfrm>
            <a:off x="726256" y="3678914"/>
            <a:ext cx="3371436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4"/>
            <a:ext cx="10430376" cy="155807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6256" y="3424014"/>
            <a:ext cx="10430376" cy="137942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47" y="1575840"/>
            <a:ext cx="7393319" cy="116180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47" y="3762508"/>
            <a:ext cx="7319250" cy="88807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3C0F22C-9935-4B0D-B1AC-75C14DF3583A}"/>
              </a:ext>
            </a:extLst>
          </p:cNvPr>
          <p:cNvSpPr txBox="1"/>
          <p:nvPr/>
        </p:nvSpPr>
        <p:spPr>
          <a:xfrm>
            <a:off x="726256" y="1280988"/>
            <a:ext cx="252986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54A6C7-DCA2-4D86-BF71-1BE306E1EFBE}"/>
              </a:ext>
            </a:extLst>
          </p:cNvPr>
          <p:cNvSpPr txBox="1"/>
          <p:nvPr/>
        </p:nvSpPr>
        <p:spPr>
          <a:xfrm>
            <a:off x="726256" y="3433572"/>
            <a:ext cx="252986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26256" y="1263764"/>
            <a:ext cx="10430376" cy="418719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6256" y="5651724"/>
            <a:ext cx="10430376" cy="120627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4" y="1609924"/>
            <a:ext cx="7244654" cy="37656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0" y="5910508"/>
            <a:ext cx="7239112" cy="8419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CDDE2D-B58C-48E7-9425-CBD23DDB7936}"/>
              </a:ext>
            </a:extLst>
          </p:cNvPr>
          <p:cNvSpPr txBox="1"/>
          <p:nvPr/>
        </p:nvSpPr>
        <p:spPr>
          <a:xfrm>
            <a:off x="726256" y="1280988"/>
            <a:ext cx="336823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36E4D8-863F-4CBB-A836-C35B2D052C68}"/>
              </a:ext>
            </a:extLst>
          </p:cNvPr>
          <p:cNvSpPr txBox="1"/>
          <p:nvPr/>
        </p:nvSpPr>
        <p:spPr>
          <a:xfrm>
            <a:off x="726256" y="5666076"/>
            <a:ext cx="336823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答案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728489" y="5277150"/>
            <a:ext cx="10430376" cy="128196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28489" y="1164527"/>
            <a:ext cx="10430376" cy="161431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8488" y="2948147"/>
            <a:ext cx="10430376" cy="215881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75" y="1495666"/>
            <a:ext cx="7400001" cy="119089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75" y="3299221"/>
            <a:ext cx="4759694" cy="14799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36" y="4728077"/>
            <a:ext cx="6611926" cy="31381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175" y="5637901"/>
            <a:ext cx="7307592" cy="85508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0D60A77-E4E1-4285-81D8-A14971FFBE7F}"/>
              </a:ext>
            </a:extLst>
          </p:cNvPr>
          <p:cNvSpPr txBox="1"/>
          <p:nvPr/>
        </p:nvSpPr>
        <p:spPr>
          <a:xfrm>
            <a:off x="728489" y="1181751"/>
            <a:ext cx="252986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6C7ED4-422F-43F0-8F95-AED6568854E5}"/>
              </a:ext>
            </a:extLst>
          </p:cNvPr>
          <p:cNvSpPr txBox="1"/>
          <p:nvPr/>
        </p:nvSpPr>
        <p:spPr>
          <a:xfrm>
            <a:off x="728488" y="3013116"/>
            <a:ext cx="252986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81C1756-B2D7-4E9B-ADFF-813A4B5416EB}"/>
              </a:ext>
            </a:extLst>
          </p:cNvPr>
          <p:cNvSpPr txBox="1"/>
          <p:nvPr/>
        </p:nvSpPr>
        <p:spPr>
          <a:xfrm>
            <a:off x="728488" y="5306568"/>
            <a:ext cx="252986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943545" y="1338964"/>
            <a:ext cx="9406138" cy="2200133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3544" y="4088727"/>
            <a:ext cx="9406138" cy="1340965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85" y="1787270"/>
            <a:ext cx="6608280" cy="147579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/>
          <a:srcRect t="5917" b="-1"/>
          <a:stretch>
            <a:fillRect/>
          </a:stretch>
        </p:blipFill>
        <p:spPr>
          <a:xfrm>
            <a:off x="1256920" y="4476576"/>
            <a:ext cx="6608280" cy="71480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E8B2F6C-1D09-44B3-85C1-B1CEDABADF0D}"/>
              </a:ext>
            </a:extLst>
          </p:cNvPr>
          <p:cNvSpPr txBox="1"/>
          <p:nvPr/>
        </p:nvSpPr>
        <p:spPr>
          <a:xfrm>
            <a:off x="943544" y="1361327"/>
            <a:ext cx="3248005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E338A0-7798-4490-A6B6-F4A644C2BB44}"/>
              </a:ext>
            </a:extLst>
          </p:cNvPr>
          <p:cNvSpPr txBox="1"/>
          <p:nvPr/>
        </p:nvSpPr>
        <p:spPr>
          <a:xfrm>
            <a:off x="943544" y="4147640"/>
            <a:ext cx="3248005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28489" y="3429000"/>
            <a:ext cx="10657114" cy="268037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8489" y="1135006"/>
            <a:ext cx="10657114" cy="200280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绪论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8"/>
              <p:cNvSpPr txBox="1"/>
              <p:nvPr/>
            </p:nvSpPr>
            <p:spPr>
              <a:xfrm>
                <a:off x="909478" y="1128875"/>
                <a:ext cx="10338978" cy="2164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答案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</a:t>
                </a:r>
                <a:endParaRPr kumimoji="1"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考点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时间复杂度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解析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endParaRPr kumimoji="1"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“m++;”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的语句频度为：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CN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kumimoji="1" lang="en-US" altLang="zh-CN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zh-CN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1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p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1=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  <m:r>
                                    <a:rPr kumimoji="1" lang="en-US" altLang="zh-CN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=2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+1)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78" y="1128875"/>
                <a:ext cx="10338978" cy="2164054"/>
              </a:xfrm>
              <a:prstGeom prst="rect">
                <a:avLst/>
              </a:prstGeom>
              <a:blipFill>
                <a:blip r:embed="rId2"/>
                <a:stretch>
                  <a:fillRect l="-4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8"/>
              <p:cNvSpPr txBox="1"/>
              <p:nvPr/>
            </p:nvSpPr>
            <p:spPr>
              <a:xfrm>
                <a:off x="909478" y="3429000"/>
                <a:ext cx="10338978" cy="2389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 【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解答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(1)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𝑂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ctrlP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𝑙𝑜𝑔</m:t>
                            </m:r>
                          </m:e>
                          <m:sub>
                            <m:r>
                              <a:rPr kumimoji="1" lang="en-US" altLang="zh-CN" sz="1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</m:oMath>
                </a14:m>
                <a:endParaRPr kumimoji="1" lang="en-US" altLang="zh-CN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设基本语句“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*3;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”的执行次数为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𝑓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，则有：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kumimoji="1" lang="en-US" altLang="zh-CN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  <m:r>
                      <a:rPr kumimoji="1" lang="zh-CN" alt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因此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𝑇</m:t>
                    </m:r>
                    <m:d>
                      <m:dPr>
                        <m:ctrlP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𝑂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ctrlP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𝑙𝑜𝑔</m:t>
                            </m:r>
                          </m:e>
                          <m:sub>
                            <m:r>
                              <a:rPr kumimoji="1" lang="en-US" altLang="zh-CN" sz="14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zh-CN" altLang="en-US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。</m:t>
                    </m:r>
                  </m:oMath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(2)</a:t>
                </a:r>
                <a14:m>
                  <m:oMath xmlns:m="http://schemas.openxmlformats.org/officeDocument/2006/math">
                    <m: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 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𝑂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)</m:t>
                    </m:r>
                  </m:oMath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基本语句“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x++;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”的执行次数为：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−1+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−2+···+1=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−1)/2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。因此，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𝑇</m:t>
                    </m:r>
                    <m:d>
                      <m:dPr>
                        <m:ctrlP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𝑂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(3)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𝑂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rad>
                      <m:radPr>
                        <m:degHide m:val="on"/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rad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)</m:t>
                    </m:r>
                  </m:oMath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设基本语句“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y++;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”的执行次数为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𝑓</m:t>
                    </m:r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𝑥</m:t>
                    </m:r>
                    <m:r>
                      <a:rPr kumimoji="1" lang="en-US" altLang="zh-CN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≥</m:t>
                    </m:r>
                    <m:sSup>
                      <m:sSupPr>
                        <m:ctrlP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，又由于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𝑥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，所以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𝑓</m:t>
                    </m:r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𝑛</m:t>
                    </m:r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rad>
                    <m:r>
                      <a:rPr kumimoji="1" lang="en-US" altLang="zh-CN" sz="1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</m:t>
                    </m:r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𝑇</m:t>
                    </m:r>
                    <m:d>
                      <m:dPr>
                        <m:ctrlP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1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𝑂</m:t>
                    </m:r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(</m:t>
                    </m:r>
                    <m:rad>
                      <m:radPr>
                        <m:degHide m:val="on"/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rad>
                    <m:r>
                      <a:rPr kumimoji="1" lang="en-US" altLang="zh-CN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)</m:t>
                    </m:r>
                    <m:r>
                      <a:rPr kumimoji="1" lang="zh-CN" alt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。</m:t>
                    </m:r>
                  </m:oMath>
                </a14:m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5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78" y="3429000"/>
                <a:ext cx="10338978" cy="2389180"/>
              </a:xfrm>
              <a:prstGeom prst="rect">
                <a:avLst/>
              </a:prstGeom>
              <a:blipFill>
                <a:blip r:embed="rId3"/>
                <a:stretch>
                  <a:fillRect l="-413" b="-23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4" grpId="0"/>
      <p:bldP spid="4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943544" y="1435902"/>
            <a:ext cx="9406138" cy="3483428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01" y="2088932"/>
            <a:ext cx="4895571" cy="268013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12C9DE7-AC5C-45DD-AAC2-CC43163E1B6F}"/>
              </a:ext>
            </a:extLst>
          </p:cNvPr>
          <p:cNvSpPr txBox="1"/>
          <p:nvPr/>
        </p:nvSpPr>
        <p:spPr>
          <a:xfrm>
            <a:off x="943544" y="1498359"/>
            <a:ext cx="3248005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解答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3819636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943542" y="5419932"/>
            <a:ext cx="9497627" cy="140946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43543" y="2868501"/>
            <a:ext cx="9497627" cy="2356717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43544" y="1040743"/>
            <a:ext cx="9497628" cy="1661804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14" y="1387697"/>
            <a:ext cx="7332306" cy="8730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23436" b="9294"/>
          <a:stretch>
            <a:fillRect/>
          </a:stretch>
        </p:blipFill>
        <p:spPr>
          <a:xfrm>
            <a:off x="1152414" y="2255324"/>
            <a:ext cx="7190471" cy="2609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2860"/>
          <a:stretch>
            <a:fillRect/>
          </a:stretch>
        </p:blipFill>
        <p:spPr>
          <a:xfrm>
            <a:off x="1155581" y="3193313"/>
            <a:ext cx="7332306" cy="19603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771" y="5794865"/>
            <a:ext cx="7307592" cy="6169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/>
          <a:srcRect t="12164" b="1"/>
          <a:stretch>
            <a:fillRect/>
          </a:stretch>
        </p:blipFill>
        <p:spPr>
          <a:xfrm>
            <a:off x="1164771" y="6356906"/>
            <a:ext cx="7307592" cy="30166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6AA928F-4740-49C7-8A4D-B537F77A39AC}"/>
              </a:ext>
            </a:extLst>
          </p:cNvPr>
          <p:cNvSpPr txBox="1"/>
          <p:nvPr/>
        </p:nvSpPr>
        <p:spPr>
          <a:xfrm>
            <a:off x="1042781" y="1063135"/>
            <a:ext cx="2419252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7B9209-D1E9-4A68-8F7B-395EB3746419}"/>
              </a:ext>
            </a:extLst>
          </p:cNvPr>
          <p:cNvSpPr txBox="1"/>
          <p:nvPr/>
        </p:nvSpPr>
        <p:spPr>
          <a:xfrm>
            <a:off x="1042781" y="2880811"/>
            <a:ext cx="252986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C123B7C-AC45-4285-8FBC-E38FE6B3FC9E}"/>
              </a:ext>
            </a:extLst>
          </p:cNvPr>
          <p:cNvSpPr txBox="1"/>
          <p:nvPr/>
        </p:nvSpPr>
        <p:spPr>
          <a:xfrm>
            <a:off x="990346" y="5458323"/>
            <a:ext cx="252986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79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0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3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21958"/>
              </p:ext>
            </p:extLst>
          </p:nvPr>
        </p:nvGraphicFramePr>
        <p:xfrm>
          <a:off x="860461" y="1113081"/>
          <a:ext cx="9148320" cy="143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533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21.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053643"/>
              </p:ext>
            </p:extLst>
          </p:nvPr>
        </p:nvGraphicFramePr>
        <p:xfrm>
          <a:off x="860461" y="2761651"/>
          <a:ext cx="9148319" cy="3199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966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22.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4" y="1506656"/>
            <a:ext cx="7486972" cy="828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64" y="3251690"/>
            <a:ext cx="7329532" cy="234617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0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11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376231"/>
              </p:ext>
            </p:extLst>
          </p:nvPr>
        </p:nvGraphicFramePr>
        <p:xfrm>
          <a:off x="943543" y="1309044"/>
          <a:ext cx="9058149" cy="2433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8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3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18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8" y="1809569"/>
            <a:ext cx="7363827" cy="16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868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870267"/>
              </p:ext>
            </p:extLst>
          </p:nvPr>
        </p:nvGraphicFramePr>
        <p:xfrm>
          <a:off x="943544" y="1264320"/>
          <a:ext cx="9384214" cy="17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32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kumimoji="1" lang="en-US" altLang="zh-CN"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602"/>
          <a:stretch>
            <a:fillRect/>
          </a:stretch>
        </p:blipFill>
        <p:spPr>
          <a:xfrm>
            <a:off x="1239790" y="1632442"/>
            <a:ext cx="7294280" cy="1147862"/>
          </a:xfrm>
          <a:prstGeom prst="rect">
            <a:avLst/>
          </a:prstGeom>
        </p:spPr>
      </p:pic>
      <p:graphicFrame>
        <p:nvGraphicFramePr>
          <p:cNvPr id="2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13316"/>
              </p:ext>
            </p:extLst>
          </p:nvPr>
        </p:nvGraphicFramePr>
        <p:xfrm>
          <a:off x="943544" y="3222627"/>
          <a:ext cx="9384214" cy="346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1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lang="en-US" altLang="zh-CN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90" y="3628272"/>
            <a:ext cx="7294280" cy="285525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563498"/>
              </p:ext>
            </p:extLst>
          </p:nvPr>
        </p:nvGraphicFramePr>
        <p:xfrm>
          <a:off x="943544" y="1261485"/>
          <a:ext cx="9412568" cy="167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24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24.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346" r="-1"/>
          <a:stretch>
            <a:fillRect/>
          </a:stretch>
        </p:blipFill>
        <p:spPr>
          <a:xfrm>
            <a:off x="1063169" y="1679226"/>
            <a:ext cx="7813101" cy="928107"/>
          </a:xfrm>
          <a:prstGeom prst="rect">
            <a:avLst/>
          </a:prstGeom>
        </p:spPr>
      </p:pic>
      <p:graphicFrame>
        <p:nvGraphicFramePr>
          <p:cNvPr id="1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51635"/>
              </p:ext>
            </p:extLst>
          </p:nvPr>
        </p:nvGraphicFramePr>
        <p:xfrm>
          <a:off x="943544" y="3144573"/>
          <a:ext cx="9412568" cy="3256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622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82" y="3566253"/>
            <a:ext cx="7739188" cy="257972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78542"/>
              </p:ext>
            </p:extLst>
          </p:nvPr>
        </p:nvGraphicFramePr>
        <p:xfrm>
          <a:off x="943544" y="1309044"/>
          <a:ext cx="8576140" cy="269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6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588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26.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kumimoji="1" lang="en-US" altLang="zh-CN"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92" y="1726785"/>
            <a:ext cx="7294280" cy="198885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3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48644"/>
              </p:ext>
            </p:extLst>
          </p:nvPr>
        </p:nvGraphicFramePr>
        <p:xfrm>
          <a:off x="67962" y="1362003"/>
          <a:ext cx="12054016" cy="463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4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3720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26.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解答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endParaRPr kumimoji="1" lang="en-US" altLang="zh-CN"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46230"/>
          <a:stretch>
            <a:fillRect/>
          </a:stretch>
        </p:blipFill>
        <p:spPr>
          <a:xfrm>
            <a:off x="131803" y="1746696"/>
            <a:ext cx="6547022" cy="40689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54007" r="18476"/>
          <a:stretch>
            <a:fillRect/>
          </a:stretch>
        </p:blipFill>
        <p:spPr>
          <a:xfrm>
            <a:off x="6814751" y="1746695"/>
            <a:ext cx="5245446" cy="342046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837842" cy="1257992"/>
            <a:chOff x="0" y="-82343"/>
            <a:chExt cx="7837842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678977" y="194871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1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802928"/>
              </p:ext>
            </p:extLst>
          </p:nvPr>
        </p:nvGraphicFramePr>
        <p:xfrm>
          <a:off x="943544" y="1264320"/>
          <a:ext cx="9377126" cy="182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7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2621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27.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题）</a:t>
                      </a:r>
                      <a:endParaRPr kumimoji="1" lang="en-US" altLang="zh-CN"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67" y="1731039"/>
            <a:ext cx="8320937" cy="1271951"/>
          </a:xfrm>
          <a:prstGeom prst="rect">
            <a:avLst/>
          </a:prstGeom>
        </p:spPr>
      </p:pic>
      <p:graphicFrame>
        <p:nvGraphicFramePr>
          <p:cNvPr id="6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363388"/>
              </p:ext>
            </p:extLst>
          </p:nvPr>
        </p:nvGraphicFramePr>
        <p:xfrm>
          <a:off x="943543" y="3251083"/>
          <a:ext cx="9377124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8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28.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13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【2015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统考真题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已知程序如下：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 S(int n)</a:t>
                      </a:r>
                    </a:p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return (n &lt;= 0) ? 0 : S(n - 1) + n;</a:t>
                      </a:r>
                    </a:p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main()</a:t>
                      </a:r>
                    </a:p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cout</a:t>
                      </a: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&lt;&lt; S(1);</a:t>
                      </a:r>
                    </a:p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main() -&gt; S(1) -&gt; S(0)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S(0) -&gt; S(1) -&gt; main()</a:t>
                      </a:r>
                    </a:p>
                  </a:txBody>
                  <a:tcPr>
                    <a:lnL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main() -&gt; S(0) -&gt; S(1)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S(1) -&gt; S(0) -&gt; main()</a:t>
                      </a:r>
                    </a:p>
                  </a:txBody>
                  <a:tcPr>
                    <a:lnL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673488"/>
              </p:ext>
            </p:extLst>
          </p:nvPr>
        </p:nvGraphicFramePr>
        <p:xfrm>
          <a:off x="943544" y="3022824"/>
          <a:ext cx="8427284" cy="153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7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3503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28.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13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0" y="-82343"/>
            <a:ext cx="7837842" cy="1257992"/>
            <a:chOff x="0" y="-82343"/>
            <a:chExt cx="7837842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678977" y="194871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1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86246"/>
              </p:ext>
            </p:extLst>
          </p:nvPr>
        </p:nvGraphicFramePr>
        <p:xfrm>
          <a:off x="943544" y="1606653"/>
          <a:ext cx="8427284" cy="100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7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895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27.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在提取数据时必须保持原来数据的顺序，所以缓冲区的特性是先进先出，答案选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041"/>
          <a:stretch>
            <a:fillRect/>
          </a:stretch>
        </p:blipFill>
        <p:spPr>
          <a:xfrm>
            <a:off x="1003199" y="3365157"/>
            <a:ext cx="7650991" cy="840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99" y="4182534"/>
            <a:ext cx="1834595" cy="285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43530" y="5080166"/>
            <a:ext cx="9732466" cy="176267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3529" y="3137952"/>
            <a:ext cx="9732467" cy="1830996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3530" y="951584"/>
            <a:ext cx="9732468" cy="207515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 flipV="1">
            <a:off x="0" y="-82550"/>
            <a:ext cx="1114425" cy="1257935"/>
            <a:chOff x="1381424" y="696895"/>
            <a:chExt cx="1477389" cy="1667713"/>
          </a:xfrm>
        </p:grpSpPr>
        <p:sp>
          <p:nvSpPr>
            <p:cNvPr id="20" name="任意多边形 19"/>
            <p:cNvSpPr/>
            <p:nvPr/>
          </p:nvSpPr>
          <p:spPr>
            <a:xfrm rot="2700000">
              <a:off x="1513322" y="1019117"/>
              <a:ext cx="1667713" cy="1023269"/>
            </a:xfrm>
            <a:custGeom>
              <a:avLst/>
              <a:gdLst>
                <a:gd name="connsiteX0" fmla="*/ 0 w 1667713"/>
                <a:gd name="connsiteY0" fmla="*/ 456881 h 1023269"/>
                <a:gd name="connsiteX1" fmla="*/ 412332 w 1667713"/>
                <a:gd name="connsiteY1" fmla="*/ 44549 h 1023269"/>
                <a:gd name="connsiteX2" fmla="*/ 412333 w 1667713"/>
                <a:gd name="connsiteY2" fmla="*/ 44549 h 1023269"/>
                <a:gd name="connsiteX3" fmla="*/ 456882 w 1667713"/>
                <a:gd name="connsiteY3" fmla="*/ 0 h 1023269"/>
                <a:gd name="connsiteX4" fmla="*/ 1514743 w 1667713"/>
                <a:gd name="connsiteY4" fmla="*/ 0 h 1023269"/>
                <a:gd name="connsiteX5" fmla="*/ 1667713 w 1667713"/>
                <a:gd name="connsiteY5" fmla="*/ 152970 h 1023269"/>
                <a:gd name="connsiteX6" fmla="*/ 1667713 w 1667713"/>
                <a:gd name="connsiteY6" fmla="*/ 704806 h 1023269"/>
                <a:gd name="connsiteX7" fmla="*/ 1349251 w 1667713"/>
                <a:gd name="connsiteY7" fmla="*/ 1023269 h 1023269"/>
                <a:gd name="connsiteX8" fmla="*/ 1349251 w 1667713"/>
                <a:gd name="connsiteY8" fmla="*/ 318462 h 1023269"/>
                <a:gd name="connsiteX9" fmla="*/ 138420 w 1667713"/>
                <a:gd name="connsiteY9" fmla="*/ 318462 h 1023269"/>
                <a:gd name="connsiteX10" fmla="*/ 1 w 1667713"/>
                <a:gd name="connsiteY10" fmla="*/ 456881 h 10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7713" h="1023269">
                  <a:moveTo>
                    <a:pt x="0" y="456881"/>
                  </a:moveTo>
                  <a:lnTo>
                    <a:pt x="412332" y="44549"/>
                  </a:lnTo>
                  <a:lnTo>
                    <a:pt x="412333" y="44549"/>
                  </a:lnTo>
                  <a:lnTo>
                    <a:pt x="456882" y="0"/>
                  </a:lnTo>
                  <a:lnTo>
                    <a:pt x="1514743" y="0"/>
                  </a:lnTo>
                  <a:cubicBezTo>
                    <a:pt x="1599226" y="1"/>
                    <a:pt x="1667713" y="68487"/>
                    <a:pt x="1667713" y="152970"/>
                  </a:cubicBezTo>
                  <a:lnTo>
                    <a:pt x="1667713" y="704806"/>
                  </a:lnTo>
                  <a:lnTo>
                    <a:pt x="1349251" y="1023269"/>
                  </a:lnTo>
                  <a:lnTo>
                    <a:pt x="1349251" y="318462"/>
                  </a:lnTo>
                  <a:lnTo>
                    <a:pt x="138420" y="318462"/>
                  </a:lnTo>
                  <a:lnTo>
                    <a:pt x="1" y="4568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700000">
              <a:off x="1245384" y="1172018"/>
              <a:ext cx="1228628" cy="956548"/>
            </a:xfrm>
            <a:custGeom>
              <a:avLst/>
              <a:gdLst>
                <a:gd name="connsiteX0" fmla="*/ 303771 w 1228628"/>
                <a:gd name="connsiteY0" fmla="*/ 32819 h 956548"/>
                <a:gd name="connsiteX1" fmla="*/ 303771 w 1228628"/>
                <a:gd name="connsiteY1" fmla="*/ 32820 h 956548"/>
                <a:gd name="connsiteX2" fmla="*/ 336591 w 1228628"/>
                <a:gd name="connsiteY2" fmla="*/ 0 h 956548"/>
                <a:gd name="connsiteX3" fmla="*/ 1115933 w 1228628"/>
                <a:gd name="connsiteY3" fmla="*/ 0 h 956548"/>
                <a:gd name="connsiteX4" fmla="*/ 1228628 w 1228628"/>
                <a:gd name="connsiteY4" fmla="*/ 112695 h 956548"/>
                <a:gd name="connsiteX5" fmla="*/ 1228628 w 1228628"/>
                <a:gd name="connsiteY5" fmla="*/ 721932 h 956548"/>
                <a:gd name="connsiteX6" fmla="*/ 994013 w 1228628"/>
                <a:gd name="connsiteY6" fmla="*/ 956548 h 956548"/>
                <a:gd name="connsiteX7" fmla="*/ 994013 w 1228628"/>
                <a:gd name="connsiteY7" fmla="*/ 234616 h 956548"/>
                <a:gd name="connsiteX8" fmla="*/ 101975 w 1228628"/>
                <a:gd name="connsiteY8" fmla="*/ 234616 h 956548"/>
                <a:gd name="connsiteX9" fmla="*/ 0 w 1228628"/>
                <a:gd name="connsiteY9" fmla="*/ 336591 h 95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628" h="956548">
                  <a:moveTo>
                    <a:pt x="303771" y="32819"/>
                  </a:moveTo>
                  <a:lnTo>
                    <a:pt x="303771" y="32820"/>
                  </a:lnTo>
                  <a:lnTo>
                    <a:pt x="336591" y="0"/>
                  </a:lnTo>
                  <a:lnTo>
                    <a:pt x="1115933" y="0"/>
                  </a:lnTo>
                  <a:cubicBezTo>
                    <a:pt x="1178173" y="0"/>
                    <a:pt x="1228628" y="50456"/>
                    <a:pt x="1228628" y="112695"/>
                  </a:cubicBezTo>
                  <a:lnTo>
                    <a:pt x="1228628" y="721932"/>
                  </a:lnTo>
                  <a:lnTo>
                    <a:pt x="994013" y="956548"/>
                  </a:lnTo>
                  <a:lnTo>
                    <a:pt x="994013" y="234616"/>
                  </a:lnTo>
                  <a:lnTo>
                    <a:pt x="101975" y="234616"/>
                  </a:lnTo>
                  <a:lnTo>
                    <a:pt x="0" y="336591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05" y="1274799"/>
            <a:ext cx="6066790" cy="1693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05" y="3479895"/>
            <a:ext cx="7072630" cy="2844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05" y="3709827"/>
            <a:ext cx="6392561" cy="10920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92" y="5310891"/>
            <a:ext cx="6153785" cy="1462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1635" y="998574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91893" y="323359"/>
            <a:ext cx="61588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章 绪论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AB6684-A523-4E35-BFB0-823B54690F88}"/>
              </a:ext>
            </a:extLst>
          </p:cNvPr>
          <p:cNvSpPr txBox="1"/>
          <p:nvPr/>
        </p:nvSpPr>
        <p:spPr>
          <a:xfrm>
            <a:off x="1021634" y="3182106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89E320-D25F-4D19-A2FF-3EC7AA81C08C}"/>
              </a:ext>
            </a:extLst>
          </p:cNvPr>
          <p:cNvSpPr txBox="1"/>
          <p:nvPr/>
        </p:nvSpPr>
        <p:spPr>
          <a:xfrm>
            <a:off x="1021633" y="5080166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王道考研第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5" grpId="0" bldLvl="0" animBg="1"/>
      <p:bldP spid="13" grpId="0" bldLvl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87828" cy="1257992"/>
            <a:chOff x="0" y="-82343"/>
            <a:chExt cx="778782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628963" y="6174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699947"/>
              </p:ext>
            </p:extLst>
          </p:nvPr>
        </p:nvGraphicFramePr>
        <p:xfrm>
          <a:off x="728489" y="1570808"/>
          <a:ext cx="8690884" cy="123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29.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4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【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2012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统考真题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已知操作符包括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和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。将中缀表达式</a:t>
                      </a:r>
                      <a:r>
                        <a:rPr lang="en-US" altLang="zh-CN" sz="14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a+b-a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*((</a:t>
                      </a:r>
                      <a:r>
                        <a:rPr lang="en-US" altLang="zh-CN" sz="14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c+d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)/e-f)+g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转换为等价的后缀表达式</a:t>
                      </a:r>
                      <a:r>
                        <a:rPr lang="en-US" altLang="zh-CN" sz="14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ab+acd+e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/f-*-g+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时，用栈来存放暂时还不能确定运算次序的操作符。若栈初始时为空，则转换过程中同时保存在栈中的操作符的最大个数是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210059" y="-82343"/>
            <a:ext cx="6555255" cy="1257992"/>
            <a:chOff x="0" y="-82343"/>
            <a:chExt cx="6555255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7" y="23433"/>
              <a:ext cx="51090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1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53522"/>
              </p:ext>
            </p:extLst>
          </p:nvPr>
        </p:nvGraphicFramePr>
        <p:xfrm>
          <a:off x="173031" y="1233700"/>
          <a:ext cx="5922969" cy="3062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19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ct val="0"/>
                        </a:spcBef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29.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将中缀表达式</a:t>
                      </a:r>
                      <a:r>
                        <a:rPr lang="en-US" altLang="zh-CN" sz="16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a+b-a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*((</a:t>
                      </a:r>
                      <a:r>
                        <a:rPr lang="en-US" altLang="zh-CN" sz="16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c+d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)/e-f)+g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转换为相应的后缀表达式，需要根据操作符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&lt;op&gt;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的优先级来进行栈的变化，我们用</a:t>
                      </a:r>
                      <a:r>
                        <a:rPr lang="en-US" altLang="zh-CN" sz="16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icp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来表示当前扫描到的运算符</a:t>
                      </a:r>
                      <a:r>
                        <a:rPr lang="en-US" altLang="zh-CN" sz="16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的优先级，该运算符进栈后的优先级为</a:t>
                      </a:r>
                      <a:r>
                        <a:rPr lang="en-US" altLang="zh-CN" sz="16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isp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，则运算符的优先级如下表所示（</a:t>
                      </a:r>
                      <a:r>
                        <a:rPr lang="en-US" altLang="zh-CN" sz="16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isp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是栈内优先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(in stack priority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）数，</a:t>
                      </a:r>
                      <a:r>
                        <a:rPr lang="en-US" altLang="zh-CN" sz="1600" b="0" i="0" u="none" strike="noStrik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icp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是栈外优先（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 coming priority</a:t>
                      </a: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）数）</a:t>
                      </a:r>
                      <a:r>
                        <a:rPr lang="en-US" altLang="zh-CN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（转右）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0105" t="37747" r="9613"/>
          <a:stretch>
            <a:fillRect/>
          </a:stretch>
        </p:blipFill>
        <p:spPr>
          <a:xfrm>
            <a:off x="265733" y="3064251"/>
            <a:ext cx="5737564" cy="884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343"/>
          <a:stretch>
            <a:fillRect/>
          </a:stretch>
        </p:blipFill>
        <p:spPr>
          <a:xfrm>
            <a:off x="6225785" y="181472"/>
            <a:ext cx="5910596" cy="6581548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87828" cy="1257992"/>
            <a:chOff x="0" y="-82343"/>
            <a:chExt cx="778782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628963" y="6174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5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83249"/>
              </p:ext>
            </p:extLst>
          </p:nvPr>
        </p:nvGraphicFramePr>
        <p:xfrm>
          <a:off x="943544" y="1581441"/>
          <a:ext cx="8690884" cy="971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【2014</a:t>
                      </a:r>
                      <a:r>
                        <a:rPr kumimoji="1" lang="zh-CN" altLang="en-US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统考真题</a:t>
                      </a:r>
                      <a:r>
                        <a:rPr kumimoji="1" lang="en-US" altLang="zh-CN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假设栈初始为空，将中缀表达式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a/b+(c*d-e*f)/g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转换为等价的后缀表达式的过程中，当扫描到</a:t>
                      </a:r>
                      <a:r>
                        <a:rPr lang="en-US" altLang="zh-CN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</a:t>
                      </a:r>
                      <a:r>
                        <a:rPr lang="zh-CN" altLang="en-US" sz="14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时，栈中的元素依次是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dirty="0"/>
                        <a:t>+ ( * -</a:t>
                      </a:r>
                      <a:endParaRPr lang="en-US" altLang="zh-CN" sz="1400" b="0" i="0" u="none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 ( - 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+ ( * - 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+ - *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48278" y="-82343"/>
            <a:ext cx="6536721" cy="1257992"/>
            <a:chOff x="0" y="-82343"/>
            <a:chExt cx="65367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-10682"/>
              <a:ext cx="50905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1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85757"/>
              </p:ext>
            </p:extLst>
          </p:nvPr>
        </p:nvGraphicFramePr>
        <p:xfrm>
          <a:off x="39173" y="1140755"/>
          <a:ext cx="6448124" cy="276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3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  <a:endParaRPr lang="en-US" altLang="zh-CN" sz="14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（转右）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4174"/>
          <a:stretch>
            <a:fillRect/>
          </a:stretch>
        </p:blipFill>
        <p:spPr>
          <a:xfrm>
            <a:off x="370019" y="1468397"/>
            <a:ext cx="3528744" cy="7612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643" t="2311" r="-1"/>
          <a:stretch>
            <a:fillRect/>
          </a:stretch>
        </p:blipFill>
        <p:spPr>
          <a:xfrm>
            <a:off x="105032" y="2281570"/>
            <a:ext cx="6283411" cy="1335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217" y="134174"/>
            <a:ext cx="5580720" cy="651184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63056"/>
              </p:ext>
            </p:extLst>
          </p:nvPr>
        </p:nvGraphicFramePr>
        <p:xfrm>
          <a:off x="943544" y="1531567"/>
          <a:ext cx="8939917" cy="1835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5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31.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kumimoji="1" lang="en-US" altLang="zh-CN"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40" y="1969325"/>
            <a:ext cx="8346871" cy="95989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C6FBF43-D989-4584-9362-FC6BA8292187}"/>
              </a:ext>
            </a:extLst>
          </p:cNvPr>
          <p:cNvSpPr/>
          <p:nvPr/>
        </p:nvSpPr>
        <p:spPr>
          <a:xfrm>
            <a:off x="1176365" y="853919"/>
            <a:ext cx="9718464" cy="5809209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6937" cy="1257992"/>
            <a:chOff x="0" y="-82343"/>
            <a:chExt cx="7756937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8072" y="194871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929202" y="853919"/>
          <a:ext cx="8447385" cy="5747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474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48" y="1171644"/>
            <a:ext cx="7955691" cy="5314214"/>
          </a:xfrm>
          <a:prstGeom prst="rect">
            <a:avLst/>
          </a:prstGeom>
        </p:spPr>
      </p:pic>
      <p:graphicFrame>
        <p:nvGraphicFramePr>
          <p:cNvPr id="10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41756"/>
              </p:ext>
            </p:extLst>
          </p:nvPr>
        </p:nvGraphicFramePr>
        <p:xfrm>
          <a:off x="1297171" y="853919"/>
          <a:ext cx="8939917" cy="5862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21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31.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4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104196"/>
              </p:ext>
            </p:extLst>
          </p:nvPr>
        </p:nvGraphicFramePr>
        <p:xfrm>
          <a:off x="943543" y="3031717"/>
          <a:ext cx="8965983" cy="152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5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6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33.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kumimoji="1" lang="en-US" altLang="zh-CN"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633773"/>
              </p:ext>
            </p:extLst>
          </p:nvPr>
        </p:nvGraphicFramePr>
        <p:xfrm>
          <a:off x="943544" y="1309044"/>
          <a:ext cx="8965982" cy="143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53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kumimoji="1" lang="en-US" altLang="zh-CN"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56" y="1694116"/>
            <a:ext cx="6813900" cy="10287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43" y="3487598"/>
            <a:ext cx="8367982" cy="965304"/>
          </a:xfrm>
          <a:prstGeom prst="rect">
            <a:avLst/>
          </a:prstGeom>
        </p:spPr>
      </p:pic>
      <p:graphicFrame>
        <p:nvGraphicFramePr>
          <p:cNvPr id="6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133919"/>
              </p:ext>
            </p:extLst>
          </p:nvPr>
        </p:nvGraphicFramePr>
        <p:xfrm>
          <a:off x="943544" y="4862794"/>
          <a:ext cx="8965982" cy="1683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3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34.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kumimoji="1" lang="en-US" altLang="zh-CN"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56" y="5289443"/>
            <a:ext cx="8367982" cy="96905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7605021" cy="1257992"/>
            <a:chOff x="0" y="-82343"/>
            <a:chExt cx="7605021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46156" y="0"/>
              <a:ext cx="6158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栈和队列</a:t>
              </a:r>
            </a:p>
          </p:txBody>
        </p:sp>
      </p:grpSp>
      <p:graphicFrame>
        <p:nvGraphicFramePr>
          <p:cNvPr id="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209786"/>
              </p:ext>
            </p:extLst>
          </p:nvPr>
        </p:nvGraphicFramePr>
        <p:xfrm>
          <a:off x="1821079" y="2107254"/>
          <a:ext cx="8756304" cy="1377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73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en-US" altLang="zh-CN" sz="16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827896"/>
              </p:ext>
            </p:extLst>
          </p:nvPr>
        </p:nvGraphicFramePr>
        <p:xfrm>
          <a:off x="1821081" y="595001"/>
          <a:ext cx="8756304" cy="1309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97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</a:t>
                      </a: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99373"/>
              </p:ext>
            </p:extLst>
          </p:nvPr>
        </p:nvGraphicFramePr>
        <p:xfrm>
          <a:off x="1813936" y="3675509"/>
          <a:ext cx="8756304" cy="3046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65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. (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王道考研第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页第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题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)【</a:t>
                      </a:r>
                      <a:r>
                        <a:rPr kumimoji="1" lang="zh-CN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答案</a:t>
                      </a:r>
                      <a:r>
                        <a:rPr kumimoji="1" lang="en-US" altLang="zh-CN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】</a:t>
                      </a:r>
                      <a:r>
                        <a:rPr kumimoji="1"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</a:t>
                      </a:r>
                      <a:endParaRPr lang="en-US" altLang="zh-CN" sz="1400" b="0" i="0" u="none" strike="noStrik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03" y="934763"/>
            <a:ext cx="8591456" cy="9458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95" y="2457870"/>
            <a:ext cx="8591456" cy="9288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425" y="3978834"/>
            <a:ext cx="8314246" cy="2691032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5087" y="2798723"/>
            <a:ext cx="7670483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章 串、数组和广义表</a:t>
            </a:r>
          </a:p>
        </p:txBody>
      </p:sp>
      <p:sp>
        <p:nvSpPr>
          <p:cNvPr id="15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30" grpId="0" animBg="1"/>
      <p:bldP spid="14" grpId="0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919843" y="2580627"/>
            <a:ext cx="10657114" cy="1033430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3544" y="1211470"/>
            <a:ext cx="10657114" cy="1020102"/>
          </a:xfrm>
          <a:prstGeom prst="rect">
            <a:avLst/>
          </a:prstGeom>
          <a:solidFill>
            <a:schemeClr val="bg1"/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第</a:t>
              </a:r>
              <a:r>
                <a:rPr lang="en-US" altLang="zh-CN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章 串、数组和广义表</a:t>
              </a: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1034143" y="1299288"/>
            <a:ext cx="10428514" cy="82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(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数据结构习题解析第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72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)【 2015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</a:t>
            </a:r>
            <a:r>
              <a:rPr kumimoji="1"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已知字符串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为“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abaabaabacacaabaabcc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模式串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为“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abaabc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”。采用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KMP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算法进行匹配，第一次出现“失配”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(s[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 != t[j])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j = 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，则下次开始匹配时，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 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的值分别是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)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A.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1, j = 0		B. i = 5, j = 0 		C. i = 5, j = 2		D.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= 6, j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8"/>
              <p:cNvSpPr txBox="1"/>
              <p:nvPr/>
            </p:nvSpPr>
            <p:spPr>
              <a:xfrm>
                <a:off x="1034143" y="2662889"/>
                <a:ext cx="10428514" cy="870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5CA0B4"/>
                    </a:solidFill>
                  </a14:hiddenFill>
                </a:ext>
              </a:extLst>
            </p:spPr>
            <p:txBody>
              <a:bodyPr wrap="square" lIns="68580" tIns="34290" rIns="68580" bIns="3429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2. (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数据结构习题解析第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72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页第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17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)【2016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年第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</a:t>
                </a:r>
                <a:r>
                  <a:rPr kumimoji="1"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题</a:t>
                </a:r>
                <a:r>
                  <a:rPr kumimoji="1" lang="en-US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】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有一个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100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阶的三对角矩阵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M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，其元素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sub>
                    </m:sSub>
                    <m:r>
                      <a:rPr kumimoji="1" lang="zh-CN" altLang="en-US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</m:oMath>
                </a14:m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≤</a:t>
                </a:r>
                <a:r>
                  <a:rPr kumimoji="1" lang="en-US" altLang="zh-C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≤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100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1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≤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j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≤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100 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）按行有限次序压缩存入下标从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开始的一维数组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Ⅳ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中。元素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</m:e>
                      <m:sub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30</m:t>
                        </m:r>
                        <m:r>
                          <a:rPr kumimoji="1" lang="en-US" altLang="zh-CN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r>
                          <a:rPr kumimoji="1" lang="en-US" altLang="zh-CN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30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在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中的下标是</a:t>
                </a: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  )</a:t>
                </a:r>
                <a:r>
                  <a:rPr kumimoji="1"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kumimoji="1"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A. 86				B. 87				C. 88				D. 89</a:t>
                </a:r>
              </a:p>
            </p:txBody>
          </p:sp>
        </mc:Choice>
        <mc:Fallback xmlns="">
          <p:sp>
            <p:nvSpPr>
              <p:cNvPr id="27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43" y="2662889"/>
                <a:ext cx="10428514" cy="870751"/>
              </a:xfrm>
              <a:prstGeom prst="rect">
                <a:avLst/>
              </a:prstGeom>
              <a:blipFill>
                <a:blip r:embed="rId2"/>
                <a:stretch>
                  <a:fillRect l="-409" b="-55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CA0B4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15fedf7-0148-4c46-875d-7518456417ea"/>
  <p:tag name="COMMONDATA" val="eyJoZGlkIjoiMDc5OWYxOTBkNWFmMDlhNTEzNjBjMDFjMjI4MWYyOT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da15da-d485-4814-bdb7-d79607a16807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83"/>
  <p:tag name="TABLE_ENDDRAG_RECT" val="176*406*607*8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da15da-d485-4814-bdb7-d79607a16807}"/>
  <p:tag name="TABLE_ENDDRAG_ORIGIN_RECT" val="607*173"/>
  <p:tag name="TABLE_ENDDRAG_RECT" val="176*87*607*17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96"/>
  <p:tag name="TABLE_ENDDRAG_RECT" val="176*307*607*19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da15da-d485-4814-bdb7-d79607a16807}"/>
  <p:tag name="TABLE_ENDDRAG_ORIGIN_RECT" val="607*203"/>
  <p:tag name="TABLE_ENDDRAG_RECT" val="176*75*607*20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83"/>
  <p:tag name="TABLE_ENDDRAG_RECT" val="176*207*607*18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56"/>
  <p:tag name="TABLE_ENDDRAG_RECT" val="176*374*607*15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223"/>
  <p:tag name="TABLE_ENDDRAG_RECT" val="176*73*607*22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61*138"/>
  <p:tag name="TABLE_ENDDRAG_RECT" val="149*99*661*13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47"/>
  <p:tag name="TABLE_ENDDRAG_RECT" val="176*187*607*14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77e960d-77aa-46d0-8691-4d1b497c947e}"/>
  <p:tag name="TABLE_ENDDRAG_ORIGIN_RECT" val="874*108"/>
  <p:tag name="TABLE_ENDDRAG_RECT" val="42*255*874*10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15e3898-e6e1-468c-b40e-a9bf60ec7c38}"/>
  <p:tag name="TABLE_ENDDRAG_ORIGIN_RECT" val="874*110"/>
  <p:tag name="TABLE_ENDDRAG_RECT" val="50*180*874*11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41*128"/>
  <p:tag name="TABLE_ENDDRAG_RECT" val="109*258*741*1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98"/>
  <p:tag name="TABLE_ENDDRAG_RECT" val="176*288*607*19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41*138"/>
  <p:tag name="TABLE_ENDDRAG_RECT" val="109*242*741*13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da15da-d485-4814-bdb7-d79607a16807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85"/>
  <p:tag name="TABLE_ENDDRAG_RECT" val="176*92*607*18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41*138"/>
  <p:tag name="TABLE_ENDDRAG_RECT" val="109*242*741*13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474"/>
  <p:tag name="TABLE_ENDDRAG_RECT" val="176*58*607*47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41*138"/>
  <p:tag name="TABLE_ENDDRAG_RECT" val="109*242*741*13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416"/>
  <p:tag name="TABLE_ENDDRAG_RECT" val="176*58*607*41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7*346"/>
  <p:tag name="TABLE_ENDDRAG_RECT" val="161*62*647*34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337"/>
  <p:tag name="TABLE_ENDDRAG_RECT" val="176*189*607*33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233"/>
  <p:tag name="TABLE_ENDDRAG_RECT" val="176*202*607*2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3b5fa19-0391-4abf-aed2-6b66306f7a74}"/>
  <p:tag name="TABLE_ENDDRAG_ORIGIN_RECT" val="667*57"/>
  <p:tag name="TABLE_ENDDRAG_RECT" val="146*185*667*5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270"/>
  <p:tag name="TABLE_ENDDRAG_RECT" val="176*71*607*27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71"/>
  <p:tag name="TABLE_ENDDRAG_RECT" val="176*92*607*17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388"/>
  <p:tag name="TABLE_ENDDRAG_RECT" val="176*71*607*38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96"/>
  <p:tag name="TABLE_ENDDRAG_RECT" val="176*288*607*19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221"/>
  <p:tag name="TABLE_ENDDRAG_RECT" val="176*211*607*22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79"/>
  <p:tag name="TABLE_ENDDRAG_RECT" val="176*211*607*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61*138"/>
  <p:tag name="TABLE_ENDDRAG_RECT" val="149*99*661*13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25"/>
  <p:tag name="TABLE_ENDDRAG_RECT" val="176*399*607*12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88"/>
  <p:tag name="TABLE_ENDDRAG_RECT" val="176*211*607*8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93"/>
  <p:tag name="TABLE_ENDDRAG_RECT" val="176*92*607*9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61*138"/>
  <p:tag name="TABLE_ENDDRAG_RECT" val="149*99*661*13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08"/>
  <p:tag name="TABLE_ENDDRAG_RECT" val="176*266*607*10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5"/>
  <p:tag name="TABLE_ENDDRAG_RECT" val="176*246*607*16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03"/>
  <p:tag name="TABLE_ENDDRAG_RECT" val="176*92*607*10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215"/>
  <p:tag name="TABLE_ENDDRAG_RECT" val="176*246*607*21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64"/>
  <p:tag name="TABLE_ENDDRAG_RECT" val="176*339*607*16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134"/>
  <p:tag name="TABLE_ENDDRAG_RECT" val="176*92*607*13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da15da-d485-4814-bdb7-d79607a16807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07*480"/>
  <p:tag name="TABLE_ENDDRAG_RECT" val="171*50*607*48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3b5fa19-0391-4abf-aed2-6b66306f7a74}"/>
  <p:tag name="TABLE_ENDDRAG_ORIGIN_RECT" val="667*57"/>
  <p:tag name="TABLE_ENDDRAG_RECT" val="146*185*667*5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61*112"/>
  <p:tag name="TABLE_ENDDRAG_RECT" val="149*261*661*1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61*138"/>
  <p:tag name="TABLE_ENDDRAG_RECT" val="149*99*661*1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23*105"/>
  <p:tag name="TABLE_ENDDRAG_RECT" val="188*81*523*1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23*105"/>
  <p:tag name="TABLE_ENDDRAG_RECT" val="188*81*523*1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5*139"/>
  <p:tag name="TABLE_ENDDRAG_RECT" val="157*206*645*13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23*105"/>
  <p:tag name="TABLE_ENDDRAG_RECT" val="188*81*523*10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23*105"/>
  <p:tag name="TABLE_ENDDRAG_RECT" val="188*81*523*10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5*369"/>
  <p:tag name="TABLE_ENDDRAG_RECT" val="157*81*645*36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02"/>
  <p:tag name="TABLE_ENDDRAG_RECT" val="186*308*586*20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5*105"/>
  <p:tag name="TABLE_ENDDRAG_RECT" val="157*240*645*1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5*137"/>
  <p:tag name="TABLE_ENDDRAG_RECT" val="157*81*645*13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5*137"/>
  <p:tag name="TABLE_ENDDRAG_RECT" val="157*81*645*13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121"/>
  <p:tag name="TABLE_ENDDRAG_RECT" val="186*364*586*12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122"/>
  <p:tag name="TABLE_ENDDRAG_RECT" val="186*313*586*1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55"/>
  <p:tag name="TABLE_ENDDRAG_RECT" val="186*109*586*2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2befdda-5191-494a-88b9-90c5955313ec}"/>
  <p:tag name="TABLE_ENDDRAG_ORIGIN_RECT" val="655*127"/>
  <p:tag name="TABLE_ENDDRAG_RECT" val="160*327*655*12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15"/>
  <p:tag name="TABLE_ENDDRAG_RECT" val="186*109*586*21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12*429"/>
  <p:tag name="TABLE_ENDDRAG_RECT" val="27*94*912*42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406"/>
  <p:tag name="TABLE_ENDDRAG_RECT" val="186*109*586*40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12*429"/>
  <p:tag name="TABLE_ENDDRAG_RECT" val="27*94*912*42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7"/>
  <p:tag name="TABLE_ENDDRAG_RECT" val="186*338*586*8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154"/>
  <p:tag name="TABLE_ENDDRAG_RECT" val="185*254*586*15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cb8256-c1a1-4a72-8e32-9b76aa38b55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71"/>
  <p:tag name="TABLE_ENDDRAG_RECT" val="177*91*586*7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29"/>
  <p:tag name="TABLE_ENDDRAG_RECT" val="187*258*586*2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71"/>
  <p:tag name="TABLE_ENDDRAG_RECT" val="177*91*586*7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4*301"/>
  <p:tag name="TABLE_ENDDRAG_RECT" val="158*81*644*30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4*301"/>
  <p:tag name="TABLE_ENDDRAG_RECT" val="158*81*644*30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147"/>
  <p:tag name="TABLE_ENDDRAG_RECT" val="177*380*586*14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4"/>
  <p:tag name="TABLE_ENDDRAG_RECT" val="177*336*586*8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4"/>
  <p:tag name="TABLE_ENDDRAG_RECT" val="177*296*586*8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28"/>
  <p:tag name="TABLE_ENDDRAG_RECT" val="177*196*586*2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160"/>
  <p:tag name="TABLE_ENDDRAG_RECT" val="177*209*586*16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136"/>
  <p:tag name="TABLE_ENDDRAG_RECT" val="177*382*586*13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3e4a245-85ec-4905-8548-ee69c7a00e97}"/>
  <p:tag name="TABLE_ENDDRAG_ORIGIN_RECT" val="874*62"/>
  <p:tag name="TABLE_ENDDRAG_RECT" val="50*89*874*6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15e3898-e6e1-468c-b40e-a9bf60ec7c38}"/>
  <p:tag name="TABLE_ENDDRAG_ORIGIN_RECT" val="874*110"/>
  <p:tag name="TABLE_ENDDRAG_RECT" val="50*180*874*11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0bf6867-cdfa-4b5c-9361-09e3910563a4}"/>
  <p:tag name="TABLE_ENDDRAG_ORIGIN_RECT" val="876*86"/>
  <p:tag name="TABLE_ENDDRAG_RECT" val="51*320*876*8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331d960-966f-4796-be1c-fa065c878930}"/>
  <p:tag name="TABLE_ENDDRAG_ORIGIN_RECT" val="876*110"/>
  <p:tag name="TABLE_ENDDRAG_RECT" val="51*425*876*11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39*103"/>
  <p:tag name="TABLE_ENDDRAG_RECT" val="110*336*739*10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197"/>
  <p:tag name="TABLE_ENDDRAG_RECT" val="177*84*586*19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3"/>
  <p:tag name="TABLE_ENDDRAG_RECT" val="177*84*586*8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78"/>
  <p:tag name="TABLE_ENDDRAG_RECT" val="177*288*586*7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325"/>
  <p:tag name="TABLE_ENDDRAG_RECT" val="177*84*586*32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00,&quot;width&quot;:1017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77"/>
  <p:tag name="TABLE_ENDDRAG_RECT" val="177*363*586*7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149"/>
  <p:tag name="TABLE_ENDDRAG_RECT" val="186*111*586*14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22*213"/>
  <p:tag name="TABLE_ENDDRAG_RECT" val="186*111*622*21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22*421"/>
  <p:tag name="TABLE_ENDDRAG_RECT" val="186*111*622*42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190"/>
  <p:tag name="TABLE_ENDDRAG_RECT" val="186*334*586*19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86"/>
  <p:tag name="TABLE_ENDDRAG_RECT" val="198*76*586*8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bda15da-d485-4814-bdb7-d79607a16807}"/>
  <p:tag name="TABLE_ENDDRAG_ORIGIN_RECT" val="607*120"/>
  <p:tag name="TABLE_ENDDRAG_RECT" val="146*120*607*120"/>
</p:tagLst>
</file>

<file path=ppt/theme/theme1.xml><?xml version="1.0" encoding="utf-8"?>
<a:theme xmlns:a="http://schemas.openxmlformats.org/drawingml/2006/main" name="第一PPT，www.1ppt.com">
  <a:themeElements>
    <a:clrScheme name="自定义 2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2E25"/>
      </a:accent1>
      <a:accent2>
        <a:srgbClr val="F7B61D"/>
      </a:accent2>
      <a:accent3>
        <a:srgbClr val="333333"/>
      </a:accent3>
      <a:accent4>
        <a:srgbClr val="E92E25"/>
      </a:accent4>
      <a:accent5>
        <a:srgbClr val="F7B61D"/>
      </a:accent5>
      <a:accent6>
        <a:srgbClr val="333333"/>
      </a:accent6>
      <a:hlink>
        <a:srgbClr val="333333"/>
      </a:hlink>
      <a:folHlink>
        <a:srgbClr val="333333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368</TotalTime>
  <Words>23525</Words>
  <Application>Microsoft Office PowerPoint</Application>
  <PresentationFormat>宽屏</PresentationFormat>
  <Paragraphs>1732</Paragraphs>
  <Slides>304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304</vt:i4>
      </vt:variant>
    </vt:vector>
  </HeadingPairs>
  <TitlesOfParts>
    <vt:vector size="315" baseType="lpstr">
      <vt:lpstr>MS Mincho</vt:lpstr>
      <vt:lpstr>等线</vt:lpstr>
      <vt:lpstr>宋体</vt:lpstr>
      <vt:lpstr>微软雅黑</vt:lpstr>
      <vt:lpstr>Arial</vt:lpstr>
      <vt:lpstr>Calibri</vt:lpstr>
      <vt:lpstr>Cambria Math</vt:lpstr>
      <vt:lpstr>Century Gothic</vt:lpstr>
      <vt:lpstr>Consolas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lenovo</cp:lastModifiedBy>
  <cp:revision>367</cp:revision>
  <dcterms:created xsi:type="dcterms:W3CDTF">2017-08-18T03:02:00Z</dcterms:created>
  <dcterms:modified xsi:type="dcterms:W3CDTF">2022-11-18T02:30:18Z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KSORubyTemplateID">
    <vt:lpwstr>2</vt:lpwstr>
  </property>
  <property fmtid="{D5CDD505-2E9C-101B-9397-08002B2CF9AE}" pid="4" name="ICV">
    <vt:lpwstr>DC2187C2550F42B19217C102422C0327</vt:lpwstr>
  </property>
</Properties>
</file>